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6" r:id="rId2"/>
    <p:sldId id="377" r:id="rId3"/>
    <p:sldId id="378" r:id="rId4"/>
    <p:sldId id="386" r:id="rId5"/>
    <p:sldId id="340" r:id="rId6"/>
    <p:sldId id="306" r:id="rId7"/>
    <p:sldId id="329" r:id="rId8"/>
    <p:sldId id="268" r:id="rId9"/>
    <p:sldId id="330" r:id="rId10"/>
    <p:sldId id="331" r:id="rId11"/>
    <p:sldId id="332" r:id="rId12"/>
    <p:sldId id="387" r:id="rId13"/>
    <p:sldId id="323" r:id="rId14"/>
    <p:sldId id="334" r:id="rId15"/>
    <p:sldId id="333" r:id="rId16"/>
    <p:sldId id="380" r:id="rId17"/>
    <p:sldId id="381" r:id="rId18"/>
    <p:sldId id="382" r:id="rId19"/>
    <p:sldId id="383" r:id="rId20"/>
    <p:sldId id="354" r:id="rId21"/>
    <p:sldId id="385" r:id="rId2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9" autoAdjust="0"/>
    <p:restoredTop sz="89394" autoAdjust="0"/>
  </p:normalViewPr>
  <p:slideViewPr>
    <p:cSldViewPr>
      <p:cViewPr>
        <p:scale>
          <a:sx n="95" d="100"/>
          <a:sy n="95" d="100"/>
        </p:scale>
        <p:origin x="-47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-846" y="244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F7CE5-FDAE-4FA4-8409-7A3819453E18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0D833-1590-4754-B652-F5F894E91B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417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370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444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53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13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3859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79470"/>
              </p:ext>
            </p:extLst>
          </p:nvPr>
        </p:nvGraphicFramePr>
        <p:xfrm>
          <a:off x="2534741" y="7052344"/>
          <a:ext cx="3276364" cy="360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9091"/>
                <a:gridCol w="819091"/>
                <a:gridCol w="819091"/>
                <a:gridCol w="819091"/>
              </a:tblGrid>
              <a:tr h="360040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</a:rPr>
                        <a:t>4.0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>
                          <a:effectLst/>
                        </a:rPr>
                        <a:t>2.6</a:t>
                      </a:r>
                      <a:endParaRPr lang="en-GB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</a:rPr>
                        <a:t>1.4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</a:rPr>
                        <a:t>5.3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28327"/>
              </p:ext>
            </p:extLst>
          </p:nvPr>
        </p:nvGraphicFramePr>
        <p:xfrm>
          <a:off x="2570746" y="7988448"/>
          <a:ext cx="3204356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1089"/>
                <a:gridCol w="801089"/>
                <a:gridCol w="801089"/>
                <a:gridCol w="801089"/>
              </a:tblGrid>
              <a:tr h="288032"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</a:rPr>
                        <a:t>1.17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>
                          <a:effectLst/>
                        </a:rPr>
                        <a:t>1.22</a:t>
                      </a:r>
                      <a:endParaRPr lang="en-GB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</a:rPr>
                        <a:t>1.22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</a:rPr>
                        <a:t>1.42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063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13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pPr fontAlgn="ctr"/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444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16463"/>
            <a:ext cx="5438775" cy="44672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/>
          <a:lstStyle/>
          <a:p>
            <a:fld id="{176546C3-E4BA-41FE-99D8-63912B4480D0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609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3859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122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2003859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GB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945654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92172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83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52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0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28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73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8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5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4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42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53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6E12-B007-418F-A195-53C3451B0CDC}" type="datetimeFigureOut">
              <a:rPr lang="en-GB" smtClean="0"/>
              <a:pPr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3FE85-D426-4804-8133-2CEA8C862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6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gra.scot.nhs.uk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dscotland.org/Health-Topics/Finance/Resource-Allocation-Formula/resource-allocation-latest.as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72" y="1700808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National Resource Allocation Formula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588" y="3284984"/>
            <a:ext cx="7560840" cy="216024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Technical Advisory Group on Resource Allocation</a:t>
            </a:r>
            <a:endParaRPr lang="en-GB" sz="2400" dirty="0"/>
          </a:p>
          <a:p>
            <a:r>
              <a:rPr lang="en-GB" sz="2400" dirty="0" smtClean="0"/>
              <a:t>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February 2016</a:t>
            </a:r>
          </a:p>
          <a:p>
            <a:endParaRPr lang="en-GB" sz="2400" dirty="0"/>
          </a:p>
          <a:p>
            <a:r>
              <a:rPr lang="en-GB" sz="2400" dirty="0" smtClean="0"/>
              <a:t>Paudric Osborne </a:t>
            </a:r>
          </a:p>
          <a:p>
            <a:r>
              <a:rPr lang="en-GB" sz="2400" dirty="0" smtClean="0"/>
              <a:t>Lynne Jarvis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28600"/>
            <a:ext cx="17811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42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46456"/>
              </p:ext>
            </p:extLst>
          </p:nvPr>
        </p:nvGraphicFramePr>
        <p:xfrm>
          <a:off x="2195738" y="3263106"/>
          <a:ext cx="4987402" cy="2343150"/>
        </p:xfrm>
        <a:graphic>
          <a:graphicData uri="http://schemas.openxmlformats.org/drawingml/2006/table">
            <a:tbl>
              <a:tblPr/>
              <a:tblGrid>
                <a:gridCol w="356243"/>
                <a:gridCol w="356243"/>
                <a:gridCol w="356243"/>
                <a:gridCol w="356243"/>
                <a:gridCol w="356243"/>
                <a:gridCol w="356243"/>
                <a:gridCol w="356243"/>
                <a:gridCol w="356243"/>
                <a:gridCol w="356243"/>
                <a:gridCol w="356243"/>
                <a:gridCol w="362004"/>
                <a:gridCol w="350482"/>
                <a:gridCol w="356243"/>
                <a:gridCol w="356243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prstClr val="black"/>
                </a:solidFill>
              </a:rPr>
              <a:t>Structure: MLC </a:t>
            </a:r>
            <a:r>
              <a:rPr lang="en-GB" sz="2800" b="1" dirty="0">
                <a:solidFill>
                  <a:prstClr val="black"/>
                </a:solidFill>
              </a:rPr>
              <a:t>component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411760" y="4077072"/>
            <a:ext cx="4771382" cy="72008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7524" y="194819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691680" y="1844824"/>
            <a:ext cx="0" cy="4464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91680" y="6309320"/>
            <a:ext cx="57966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44108" y="63813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Indicators of need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7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/>
              <a:t>Structure: unavoidable excess cost component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525963"/>
          </a:xfrm>
        </p:spPr>
        <p:txBody>
          <a:bodyPr>
            <a:normAutofit/>
          </a:bodyPr>
          <a:lstStyle/>
          <a:p>
            <a:pPr fontAlgn="ctr"/>
            <a:r>
              <a:rPr lang="en-GB" sz="2800" dirty="0" smtClean="0"/>
              <a:t>Ratio of local </a:t>
            </a:r>
            <a:r>
              <a:rPr lang="en-GB" sz="2800" dirty="0"/>
              <a:t>unit costs relative to national unit </a:t>
            </a:r>
            <a:r>
              <a:rPr lang="en-GB" sz="2800" dirty="0" smtClean="0"/>
              <a:t>costs</a:t>
            </a:r>
            <a:endParaRPr lang="en-GB" sz="2800" dirty="0"/>
          </a:p>
          <a:p>
            <a:pPr fontAlgn="ctr"/>
            <a:r>
              <a:rPr lang="en-GB" sz="2800" dirty="0" smtClean="0"/>
              <a:t>Averaged across </a:t>
            </a:r>
            <a:r>
              <a:rPr lang="en-GB" sz="2800" dirty="0"/>
              <a:t>urban-rural </a:t>
            </a:r>
            <a:r>
              <a:rPr lang="en-GB" sz="2800" dirty="0" smtClean="0"/>
              <a:t>geographies</a:t>
            </a:r>
          </a:p>
          <a:p>
            <a:pPr fontAlgn="ctr"/>
            <a:r>
              <a:rPr lang="en-GB" sz="2800" dirty="0" smtClean="0">
                <a:effectLst/>
              </a:rPr>
              <a:t>Objective geographical classification - control for variation in effic</a:t>
            </a:r>
            <a:r>
              <a:rPr lang="en-GB" sz="2800" dirty="0" smtClean="0"/>
              <a:t>iency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04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41" y="11663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Structure: fusion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859" y="944724"/>
            <a:ext cx="8568952" cy="3024336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en-GB" sz="2800" dirty="0" err="1" smtClean="0"/>
              <a:t>NRS</a:t>
            </a:r>
            <a:r>
              <a:rPr lang="en-GB" sz="2800" dirty="0" smtClean="0"/>
              <a:t> population for small area</a:t>
            </a:r>
          </a:p>
          <a:p>
            <a:pPr fontAlgn="ctr">
              <a:buFont typeface="Calibri" pitchFamily="34" charset="0"/>
              <a:buChar char="X"/>
            </a:pPr>
            <a:r>
              <a:rPr lang="en-GB" sz="2800" dirty="0" smtClean="0"/>
              <a:t>Age and Sex index value for that small area</a:t>
            </a:r>
            <a:endParaRPr lang="en-GB" sz="2800" dirty="0"/>
          </a:p>
          <a:p>
            <a:pPr fontAlgn="ctr">
              <a:buFont typeface="Calibri" pitchFamily="34" charset="0"/>
              <a:buChar char="X"/>
            </a:pPr>
            <a:r>
              <a:rPr lang="en-GB" sz="2800" dirty="0" smtClean="0"/>
              <a:t>Morbidity and Life Circumstances index value </a:t>
            </a:r>
          </a:p>
          <a:p>
            <a:pPr fontAlgn="ctr">
              <a:buFont typeface="Calibri" pitchFamily="34" charset="0"/>
              <a:buChar char="X"/>
            </a:pPr>
            <a:r>
              <a:rPr lang="en-GB" sz="2800" dirty="0" smtClean="0"/>
              <a:t>Excess Cost index value for that urban-rural category</a:t>
            </a:r>
          </a:p>
          <a:p>
            <a:pPr fontAlgn="ctr">
              <a:buFont typeface="Calibri" pitchFamily="34" charset="0"/>
              <a:buChar char="="/>
            </a:pPr>
            <a:r>
              <a:rPr lang="en-GB" sz="2800" dirty="0" smtClean="0"/>
              <a:t>Weighted population for that small area</a:t>
            </a:r>
          </a:p>
          <a:p>
            <a:pPr fontAlgn="ctr">
              <a:buFont typeface="Wingdings" pitchFamily="2" charset="2"/>
              <a:buChar char="ð"/>
            </a:pPr>
            <a:r>
              <a:rPr lang="en-GB" sz="2800" dirty="0" smtClean="0"/>
              <a:t>Sum by health board to get target shares</a:t>
            </a:r>
          </a:p>
          <a:p>
            <a:pPr fontAlgn="ctr">
              <a:buFont typeface="Calibri" pitchFamily="34" charset="0"/>
              <a:buChar char="X"/>
            </a:pPr>
            <a:endParaRPr lang="en-GB" sz="2800" dirty="0" smtClean="0"/>
          </a:p>
          <a:p>
            <a:pPr fontAlgn="ctr">
              <a:buFont typeface="Calibri" pitchFamily="34" charset="0"/>
              <a:buChar char="X"/>
            </a:pPr>
            <a:endParaRPr lang="en-GB" sz="2800" dirty="0"/>
          </a:p>
          <a:p>
            <a:pPr marL="0" indent="0" fontAlgn="ctr">
              <a:buNone/>
            </a:pPr>
            <a:endParaRPr lang="en-GB" sz="2700" dirty="0"/>
          </a:p>
        </p:txBody>
      </p:sp>
      <p:sp>
        <p:nvSpPr>
          <p:cNvPr id="4" name="TextBox 3"/>
          <p:cNvSpPr txBox="1"/>
          <p:nvPr/>
        </p:nvSpPr>
        <p:spPr>
          <a:xfrm>
            <a:off x="433081" y="4997517"/>
            <a:ext cx="160390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Small </a:t>
            </a:r>
          </a:p>
          <a:p>
            <a:pPr algn="ctr"/>
            <a:r>
              <a:rPr lang="en-GB" sz="2400" dirty="0" smtClean="0"/>
              <a:t>area </a:t>
            </a:r>
          </a:p>
          <a:p>
            <a:pPr algn="ctr"/>
            <a:r>
              <a:rPr lang="en-GB" sz="2400" dirty="0" smtClean="0"/>
              <a:t>Population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9292" y="4997516"/>
            <a:ext cx="98565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Excess</a:t>
            </a:r>
          </a:p>
          <a:p>
            <a:pPr algn="ctr"/>
            <a:r>
              <a:rPr lang="en-GB" sz="2400" dirty="0" smtClean="0"/>
              <a:t>Cost</a:t>
            </a:r>
          </a:p>
          <a:p>
            <a:pPr algn="ctr"/>
            <a:r>
              <a:rPr lang="en-GB" sz="2400" dirty="0" smtClean="0"/>
              <a:t>Index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39257" y="5303317"/>
            <a:ext cx="344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X</a:t>
            </a:r>
            <a:endParaRPr lang="en-GB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7265692" y="5010399"/>
            <a:ext cx="1430049" cy="1200329"/>
            <a:chOff x="7265692" y="5010399"/>
            <a:chExt cx="1430049" cy="1200329"/>
          </a:xfrm>
        </p:grpSpPr>
        <p:sp>
          <p:nvSpPr>
            <p:cNvPr id="16" name="TextBox 15"/>
            <p:cNvSpPr txBox="1"/>
            <p:nvPr/>
          </p:nvSpPr>
          <p:spPr>
            <a:xfrm>
              <a:off x="7668344" y="5010399"/>
              <a:ext cx="1027397" cy="12003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sz="2400" dirty="0" smtClean="0"/>
                <a:t>Target </a:t>
              </a:r>
            </a:p>
            <a:p>
              <a:pPr algn="ctr"/>
              <a:r>
                <a:rPr lang="en-GB" sz="2400" dirty="0" smtClean="0"/>
                <a:t>Share</a:t>
              </a:r>
            </a:p>
            <a:p>
              <a:pPr algn="ctr"/>
              <a:r>
                <a:rPr lang="en-GB" sz="2400" dirty="0"/>
                <a:t>%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65692" y="5303317"/>
              <a:ext cx="344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ym typeface="Wingdings"/>
                </a:rPr>
                <a:t></a:t>
              </a:r>
              <a:endParaRPr lang="en-GB" sz="2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41250" y="4972042"/>
            <a:ext cx="9350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Age </a:t>
            </a:r>
          </a:p>
          <a:p>
            <a:pPr algn="ctr"/>
            <a:r>
              <a:rPr lang="en-GB" sz="2400" dirty="0" smtClean="0"/>
              <a:t>&amp; sex </a:t>
            </a:r>
          </a:p>
          <a:p>
            <a:pPr algn="ctr"/>
            <a:r>
              <a:rPr lang="en-GB" sz="2400" dirty="0" smtClean="0"/>
              <a:t>index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1487" y="5384747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X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162660" y="4977793"/>
            <a:ext cx="149271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Morbidity </a:t>
            </a:r>
          </a:p>
          <a:p>
            <a:pPr algn="ctr"/>
            <a:r>
              <a:rPr lang="en-GB" sz="2400" dirty="0" smtClean="0"/>
              <a:t>&amp; Life Cs</a:t>
            </a:r>
          </a:p>
          <a:p>
            <a:pPr algn="ctr"/>
            <a:r>
              <a:rPr lang="en-GB" sz="2400" dirty="0" smtClean="0"/>
              <a:t>index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25631" y="5366848"/>
            <a:ext cx="344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X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9860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13" grpId="0" animBg="1"/>
      <p:bldP spid="15" grpId="0"/>
      <p:bldP spid="7" grpId="0" uiExpand="1" animBg="1"/>
      <p:bldP spid="8" grpId="0" uiExpand="1"/>
      <p:bldP spid="12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Outputs: predicted need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36204"/>
            <a:ext cx="7931224" cy="4061048"/>
          </a:xfrm>
        </p:spPr>
        <p:txBody>
          <a:bodyPr>
            <a:normAutofit/>
          </a:bodyPr>
          <a:lstStyle/>
          <a:p>
            <a:pPr fontAlgn="ctr"/>
            <a:r>
              <a:rPr lang="en-GB" sz="2800" dirty="0" smtClean="0"/>
              <a:t>Formula attributes health service use in the recent data to age, sex and socio-economic conditions – national average relationships</a:t>
            </a:r>
          </a:p>
          <a:p>
            <a:pPr fontAlgn="ctr"/>
            <a:r>
              <a:rPr lang="en-GB" sz="2800" dirty="0" smtClean="0"/>
              <a:t>Need predicted by applying these national average relationships to local population characteristics and local socio-economic conditions</a:t>
            </a:r>
          </a:p>
          <a:p>
            <a:pPr marL="0" indent="0" fontAlgn="ctr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37403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300" y="188640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/>
              <a:t>Outputs: magnitude of variation in indices …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32211" y="1268759"/>
            <a:ext cx="9350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Age </a:t>
            </a:r>
          </a:p>
          <a:p>
            <a:pPr algn="ctr"/>
            <a:r>
              <a:rPr lang="en-GB" sz="2400" dirty="0" smtClean="0"/>
              <a:t>&amp; sex </a:t>
            </a:r>
          </a:p>
          <a:p>
            <a:pPr algn="ctr"/>
            <a:r>
              <a:rPr lang="en-GB" sz="2400" dirty="0" smtClean="0"/>
              <a:t>index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4126" y="1300392"/>
            <a:ext cx="149271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Morbidity </a:t>
            </a:r>
          </a:p>
          <a:p>
            <a:pPr algn="ctr"/>
            <a:r>
              <a:rPr lang="en-GB" sz="2400" dirty="0" smtClean="0"/>
              <a:t>&amp; Life Cs</a:t>
            </a:r>
          </a:p>
          <a:p>
            <a:pPr algn="ctr"/>
            <a:r>
              <a:rPr lang="en-GB" sz="2400" dirty="0" smtClean="0"/>
              <a:t>index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71070" y="1268759"/>
            <a:ext cx="98565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Excess</a:t>
            </a:r>
          </a:p>
          <a:p>
            <a:pPr algn="ctr"/>
            <a:r>
              <a:rPr lang="en-GB" sz="2400" dirty="0" smtClean="0"/>
              <a:t>Cost</a:t>
            </a:r>
          </a:p>
          <a:p>
            <a:pPr algn="ctr"/>
            <a:r>
              <a:rPr lang="en-GB" sz="2400" dirty="0" smtClean="0"/>
              <a:t>index</a:t>
            </a:r>
            <a:endParaRPr lang="en-GB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34590" y="1284796"/>
            <a:ext cx="1068241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Overall</a:t>
            </a:r>
          </a:p>
          <a:p>
            <a:pPr algn="ctr"/>
            <a:r>
              <a:rPr lang="en-GB" sz="2400" dirty="0" smtClean="0"/>
              <a:t>index</a:t>
            </a:r>
          </a:p>
          <a:p>
            <a:pPr algn="ctr"/>
            <a:endParaRPr lang="en-GB" sz="2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966227"/>
              </p:ext>
            </p:extLst>
          </p:nvPr>
        </p:nvGraphicFramePr>
        <p:xfrm>
          <a:off x="2628150" y="3284984"/>
          <a:ext cx="5873012" cy="76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18045"/>
                <a:gridCol w="1872208"/>
                <a:gridCol w="1728192"/>
                <a:gridCol w="1554567"/>
              </a:tblGrid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0.52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0.71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0.97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0.41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2.07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1.85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1.38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500" u="none" strike="noStrike" dirty="0" smtClean="0">
                          <a:effectLst/>
                        </a:rPr>
                        <a:t>2.18</a:t>
                      </a:r>
                      <a:endParaRPr lang="en-GB" sz="25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6708" y="3284984"/>
            <a:ext cx="1656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/>
              <a:t>Data Zone</a:t>
            </a:r>
            <a:endParaRPr lang="en-GB" sz="2500" dirty="0"/>
          </a:p>
        </p:txBody>
      </p:sp>
      <p:sp>
        <p:nvSpPr>
          <p:cNvPr id="18" name="TextBox 17"/>
          <p:cNvSpPr txBox="1"/>
          <p:nvPr/>
        </p:nvSpPr>
        <p:spPr>
          <a:xfrm>
            <a:off x="388803" y="4437112"/>
            <a:ext cx="1927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/>
              <a:t>Health Board</a:t>
            </a:r>
            <a:endParaRPr lang="en-GB" sz="2500" dirty="0"/>
          </a:p>
        </p:txBody>
      </p:sp>
      <p:graphicFrame>
        <p:nvGraphicFramePr>
          <p:cNvPr id="21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509940"/>
              </p:ext>
            </p:extLst>
          </p:nvPr>
        </p:nvGraphicFramePr>
        <p:xfrm>
          <a:off x="2568401" y="4257092"/>
          <a:ext cx="5934430" cy="76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79463"/>
                <a:gridCol w="1872208"/>
                <a:gridCol w="1728192"/>
                <a:gridCol w="1554567"/>
              </a:tblGrid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0.96</a:t>
                      </a:r>
                    </a:p>
                  </a:txBody>
                  <a:tcPr marL="0" marR="0" marT="0" marB="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0.90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0.98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0.91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1.12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1.10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1.20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500" b="0" i="0" u="none" strike="noStrike" dirty="0" smtClean="0">
                          <a:effectLst/>
                          <a:latin typeface="+mn-lt"/>
                        </a:rPr>
                        <a:t>1.29</a:t>
                      </a:r>
                      <a:endParaRPr lang="en-GB" sz="25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6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6" grpId="0" animBg="1"/>
      <p:bldP spid="6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4" y="103018"/>
            <a:ext cx="8229600" cy="814102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Outputs: published target shares (2016/17)</a:t>
            </a:r>
            <a:endParaRPr lang="en-GB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5575" y="1088735"/>
          <a:ext cx="7344816" cy="4284480"/>
        </p:xfrm>
        <a:graphic>
          <a:graphicData uri="http://schemas.openxmlformats.org/drawingml/2006/table">
            <a:tbl>
              <a:tblPr/>
              <a:tblGrid>
                <a:gridCol w="1911318"/>
                <a:gridCol w="1114935"/>
                <a:gridCol w="868780"/>
                <a:gridCol w="1248872"/>
                <a:gridCol w="868780"/>
                <a:gridCol w="1332131"/>
              </a:tblGrid>
              <a:tr h="11274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Health Board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 </a:t>
                      </a:r>
                      <a:r>
                        <a:rPr lang="en-GB" sz="11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Population Share</a:t>
                      </a:r>
                      <a:r>
                        <a:rPr lang="en-GB" sz="1100" b="1" i="0" u="none" strike="noStrike" baseline="30000" dirty="0">
                          <a:solidFill>
                            <a:srgbClr val="000080"/>
                          </a:solidFill>
                          <a:latin typeface="Arial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rgbClr val="00008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 Age-sex share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Age-sex and MLC share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Age-sex, MLC and excess cost share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80"/>
                          </a:solidFill>
                          <a:latin typeface="Arial"/>
                        </a:rPr>
                        <a:t>+ Age-sex, Additional needs, Excess cost  share and Out of Hours adjustment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Ayrshire &amp; Arran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6.88%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Borders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2.12%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2.08%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2.09%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2.10%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Fife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6.81%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Greater Glasgow &amp; Clyde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21.32%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20.69%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22.83%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22.65%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22.61%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Highland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5.96%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6.03%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6.50%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Lanarkshire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12.14%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11.95%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12.65%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12.44%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12.42%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Grampian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11.00%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10.74%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9.89%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9.92%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9.94%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Orkney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0.40%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Lothian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16.21%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15.50%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14.82%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14.67%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14.66%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Tayside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7.76%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8.05%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7.71%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7.71%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Forth Valley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5.64%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5.60%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5.51%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5.43%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5.43%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Western Isles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0.67%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Dumfries &amp; Galloway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2.77%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3.08%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2.90%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2.94%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2.95%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latin typeface="Arial"/>
                        </a:rPr>
                        <a:t>Shetland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>
                          <a:latin typeface="Arial"/>
                        </a:rPr>
                        <a:t>0.48%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latin typeface="Arial"/>
                        </a:rPr>
                        <a:t>0.48%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7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Development of the formula: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36204"/>
            <a:ext cx="7931224" cy="4061048"/>
          </a:xfrm>
        </p:spPr>
        <p:txBody>
          <a:bodyPr>
            <a:normAutofit/>
          </a:bodyPr>
          <a:lstStyle/>
          <a:p>
            <a:pPr fontAlgn="ctr"/>
            <a:r>
              <a:rPr lang="en-GB" sz="2800" dirty="0" smtClean="0"/>
              <a:t>Formula maintained by Technical Advisory Group on Resource Allocation (TAGRA)</a:t>
            </a:r>
          </a:p>
          <a:p>
            <a:pPr fontAlgn="ctr"/>
            <a:r>
              <a:rPr lang="en-GB" sz="2800" dirty="0" smtClean="0"/>
              <a:t>Analysis undertaken by Analytical Support Team (</a:t>
            </a:r>
            <a:r>
              <a:rPr lang="en-GB" sz="2800" dirty="0" err="1" smtClean="0"/>
              <a:t>SG</a:t>
            </a:r>
            <a:r>
              <a:rPr lang="en-GB" sz="2800" dirty="0" smtClean="0"/>
              <a:t> Health </a:t>
            </a:r>
            <a:r>
              <a:rPr lang="en-GB" sz="2800" dirty="0" err="1" smtClean="0"/>
              <a:t>ASD</a:t>
            </a:r>
            <a:r>
              <a:rPr lang="en-GB" sz="2800" dirty="0" smtClean="0"/>
              <a:t> and ISD) for working groups</a:t>
            </a:r>
          </a:p>
          <a:p>
            <a:pPr fontAlgn="ctr"/>
            <a:r>
              <a:rPr lang="en-GB" sz="2800" dirty="0" smtClean="0"/>
              <a:t>Mental Health and LD MLC Sub-group</a:t>
            </a:r>
          </a:p>
          <a:p>
            <a:pPr fontAlgn="ctr"/>
            <a:r>
              <a:rPr lang="en-GB" sz="2800" dirty="0" smtClean="0"/>
              <a:t>Remote and Rural Sub-group</a:t>
            </a:r>
          </a:p>
          <a:p>
            <a:pPr fontAlgn="ctr"/>
            <a:r>
              <a:rPr lang="en-GB" sz="2800" dirty="0" smtClean="0"/>
              <a:t>Acute MLC Sub-group</a:t>
            </a:r>
          </a:p>
          <a:p>
            <a:pPr marL="0" indent="0" fontAlgn="ctr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8697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Development of the formula: new index for MH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052736"/>
            <a:ext cx="7931224" cy="5364596"/>
          </a:xfrm>
        </p:spPr>
        <p:txBody>
          <a:bodyPr>
            <a:normAutofit lnSpcReduction="10000"/>
          </a:bodyPr>
          <a:lstStyle/>
          <a:p>
            <a:pPr fontAlgn="ctr"/>
            <a:r>
              <a:rPr lang="en-GB" sz="2800" dirty="0" smtClean="0"/>
              <a:t>Old index: </a:t>
            </a:r>
          </a:p>
          <a:p>
            <a:pPr lvl="2" fontAlgn="ctr"/>
            <a:r>
              <a:rPr lang="en-GB" dirty="0" smtClean="0"/>
              <a:t>Proportion claiming Severe Disability Benefit</a:t>
            </a:r>
          </a:p>
          <a:p>
            <a:pPr lvl="2" fontAlgn="ctr"/>
            <a:r>
              <a:rPr lang="en-GB" dirty="0" smtClean="0"/>
              <a:t>Proportion of one person households</a:t>
            </a:r>
          </a:p>
          <a:p>
            <a:pPr lvl="2" fontAlgn="ctr"/>
            <a:r>
              <a:rPr lang="en-GB" dirty="0" smtClean="0"/>
              <a:t>Proportion in social rented housing</a:t>
            </a:r>
          </a:p>
          <a:p>
            <a:pPr fontAlgn="ctr"/>
            <a:r>
              <a:rPr lang="en-GB" sz="2800" dirty="0" smtClean="0"/>
              <a:t>New index:</a:t>
            </a:r>
          </a:p>
          <a:p>
            <a:pPr lvl="1" fontAlgn="ctr"/>
            <a:r>
              <a:rPr lang="en-GB" dirty="0" smtClean="0"/>
              <a:t>Age cohort 65 and under:</a:t>
            </a:r>
          </a:p>
          <a:p>
            <a:pPr lvl="2" fontAlgn="ctr"/>
            <a:r>
              <a:rPr lang="en-GB" dirty="0" err="1" smtClean="0"/>
              <a:t>SIMD</a:t>
            </a:r>
            <a:r>
              <a:rPr lang="en-GB" dirty="0" smtClean="0"/>
              <a:t> (employment)</a:t>
            </a:r>
          </a:p>
          <a:p>
            <a:pPr lvl="2" fontAlgn="ctr"/>
            <a:r>
              <a:rPr lang="en-GB" dirty="0" err="1" smtClean="0"/>
              <a:t>SIMD</a:t>
            </a:r>
            <a:r>
              <a:rPr lang="en-GB" dirty="0" smtClean="0"/>
              <a:t> (crime)</a:t>
            </a:r>
          </a:p>
          <a:p>
            <a:pPr lvl="2" fontAlgn="ctr"/>
            <a:r>
              <a:rPr lang="en-GB" dirty="0" smtClean="0"/>
              <a:t>Hospital admissions due to alcohol</a:t>
            </a:r>
          </a:p>
          <a:p>
            <a:pPr lvl="1" fontAlgn="ctr"/>
            <a:r>
              <a:rPr lang="en-GB" dirty="0" smtClean="0"/>
              <a:t>Age cohort over 65:</a:t>
            </a:r>
          </a:p>
          <a:p>
            <a:pPr lvl="2" fontAlgn="ctr"/>
            <a:r>
              <a:rPr lang="en-GB" dirty="0" smtClean="0"/>
              <a:t>Hospital admissions due to alcohol</a:t>
            </a:r>
          </a:p>
          <a:p>
            <a:pPr lvl="2" fontAlgn="ctr"/>
            <a:r>
              <a:rPr lang="en-GB" dirty="0" smtClean="0"/>
              <a:t>Mental health deaths</a:t>
            </a:r>
          </a:p>
          <a:p>
            <a:pPr marL="0" indent="0" fontAlgn="ctr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71985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2" y="274638"/>
            <a:ext cx="8496944" cy="11430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Development of the formula: Remote and Rural Sub-</a:t>
            </a:r>
            <a:r>
              <a:rPr lang="en-GB" sz="2800" b="1" dirty="0" err="1" smtClean="0">
                <a:latin typeface="+mn-lt"/>
              </a:rPr>
              <a:t>gp</a:t>
            </a:r>
            <a:r>
              <a:rPr lang="en-GB" sz="2800" b="1" dirty="0" smtClean="0">
                <a:latin typeface="+mn-lt"/>
              </a:rPr>
              <a:t>.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36204"/>
            <a:ext cx="7931224" cy="4061048"/>
          </a:xfrm>
        </p:spPr>
        <p:txBody>
          <a:bodyPr>
            <a:normAutofit/>
          </a:bodyPr>
          <a:lstStyle/>
          <a:p>
            <a:pPr fontAlgn="ctr"/>
            <a:r>
              <a:rPr lang="en-GB" sz="2800" dirty="0" smtClean="0"/>
              <a:t>Re-examined the unavoidable excess cost adjust.</a:t>
            </a:r>
          </a:p>
          <a:p>
            <a:pPr fontAlgn="ctr"/>
            <a:r>
              <a:rPr lang="en-GB" sz="2800" dirty="0" smtClean="0"/>
              <a:t>Recommended a minor change to the Urban-Rural Classification to better reflect costs of </a:t>
            </a:r>
            <a:r>
              <a:rPr lang="en-GB" sz="2800" dirty="0" err="1" smtClean="0"/>
              <a:t>SDIA</a:t>
            </a:r>
            <a:r>
              <a:rPr lang="en-GB" sz="2800" dirty="0" smtClean="0"/>
              <a:t> areas</a:t>
            </a:r>
          </a:p>
          <a:p>
            <a:pPr fontAlgn="ctr"/>
            <a:r>
              <a:rPr lang="en-GB" sz="2800" dirty="0" smtClean="0"/>
              <a:t>Introduced an adjustment to reflect the costs for boards providing Out of Hours GP services</a:t>
            </a:r>
          </a:p>
          <a:p>
            <a:pPr marL="0" indent="0" fontAlgn="ctr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71846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Development of the </a:t>
            </a:r>
            <a:r>
              <a:rPr lang="en-GB" sz="2800" b="1" dirty="0">
                <a:latin typeface="+mn-lt"/>
              </a:rPr>
              <a:t>formula: Acute MLC Review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44724"/>
            <a:ext cx="7931224" cy="5616624"/>
          </a:xfrm>
        </p:spPr>
        <p:txBody>
          <a:bodyPr>
            <a:normAutofit lnSpcReduction="10000"/>
          </a:bodyPr>
          <a:lstStyle/>
          <a:p>
            <a:pPr fontAlgn="ctr"/>
            <a:r>
              <a:rPr lang="en-GB" sz="2800" dirty="0"/>
              <a:t>Acute </a:t>
            </a:r>
            <a:r>
              <a:rPr lang="en-GB" sz="2800" dirty="0" smtClean="0"/>
              <a:t>care programme accounts </a:t>
            </a:r>
            <a:r>
              <a:rPr lang="en-GB" sz="2800" dirty="0"/>
              <a:t>for 50% of the formula (£</a:t>
            </a:r>
            <a:r>
              <a:rPr lang="en-GB" sz="2800" dirty="0" err="1"/>
              <a:t>4bn</a:t>
            </a:r>
            <a:r>
              <a:rPr lang="en-GB" sz="2800" dirty="0" smtClean="0"/>
              <a:t>) </a:t>
            </a:r>
          </a:p>
          <a:p>
            <a:pPr fontAlgn="ctr"/>
            <a:r>
              <a:rPr lang="en-GB" sz="2800" dirty="0" smtClean="0"/>
              <a:t>7 diagnostic groups</a:t>
            </a:r>
            <a:endParaRPr lang="en-GB" sz="2800" dirty="0"/>
          </a:p>
          <a:p>
            <a:pPr fontAlgn="ctr"/>
            <a:r>
              <a:rPr lang="en-GB" sz="2800" dirty="0"/>
              <a:t>Scope </a:t>
            </a:r>
            <a:r>
              <a:rPr lang="en-GB" sz="2800" dirty="0" smtClean="0"/>
              <a:t>includes: </a:t>
            </a:r>
          </a:p>
          <a:p>
            <a:pPr lvl="2" fontAlgn="ctr"/>
            <a:r>
              <a:rPr lang="en-GB" dirty="0" smtClean="0"/>
              <a:t>costing methodology (incl. case </a:t>
            </a:r>
            <a:r>
              <a:rPr lang="en-GB" dirty="0"/>
              <a:t>mix </a:t>
            </a:r>
            <a:r>
              <a:rPr lang="en-GB" dirty="0" smtClean="0"/>
              <a:t>adjustment)</a:t>
            </a:r>
          </a:p>
          <a:p>
            <a:pPr lvl="2" fontAlgn="ctr"/>
            <a:r>
              <a:rPr lang="en-GB" dirty="0" smtClean="0"/>
              <a:t>indicators </a:t>
            </a:r>
            <a:r>
              <a:rPr lang="en-GB" dirty="0"/>
              <a:t>of </a:t>
            </a:r>
            <a:r>
              <a:rPr lang="en-GB" dirty="0" smtClean="0"/>
              <a:t>need</a:t>
            </a:r>
          </a:p>
          <a:p>
            <a:pPr lvl="2" fontAlgn="ctr"/>
            <a:r>
              <a:rPr lang="en-GB" dirty="0" smtClean="0"/>
              <a:t>unmet need</a:t>
            </a:r>
          </a:p>
          <a:p>
            <a:pPr lvl="2" fontAlgn="ctr"/>
            <a:r>
              <a:rPr lang="en-GB" dirty="0" smtClean="0"/>
              <a:t>granularity</a:t>
            </a:r>
          </a:p>
          <a:p>
            <a:pPr lvl="2" fontAlgn="ctr"/>
            <a:r>
              <a:rPr lang="en-GB" dirty="0" smtClean="0"/>
              <a:t>periodicity</a:t>
            </a:r>
          </a:p>
          <a:p>
            <a:pPr lvl="2" fontAlgn="ctr"/>
            <a:r>
              <a:rPr lang="en-GB" dirty="0" smtClean="0"/>
              <a:t>age split</a:t>
            </a:r>
          </a:p>
          <a:p>
            <a:pPr fontAlgn="ctr"/>
            <a:r>
              <a:rPr lang="en-GB" sz="2800" dirty="0" smtClean="0"/>
              <a:t>Jan 2014 – August 2016</a:t>
            </a:r>
          </a:p>
          <a:p>
            <a:pPr fontAlgn="ctr"/>
            <a:r>
              <a:rPr lang="en-GB" sz="2800" dirty="0"/>
              <a:t>New formula will be used for </a:t>
            </a:r>
            <a:r>
              <a:rPr lang="en-GB" sz="2800" dirty="0" smtClean="0"/>
              <a:t>2018-19 allocation</a:t>
            </a:r>
            <a:endParaRPr lang="en-GB" sz="2800" dirty="0"/>
          </a:p>
          <a:p>
            <a:pPr marL="0" indent="0" fontAlgn="ctr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6775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Outline: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36204"/>
            <a:ext cx="7931224" cy="4061048"/>
          </a:xfrm>
        </p:spPr>
        <p:txBody>
          <a:bodyPr>
            <a:normAutofit/>
          </a:bodyPr>
          <a:lstStyle/>
          <a:p>
            <a:pPr fontAlgn="ctr"/>
            <a:r>
              <a:rPr lang="en-GB" sz="2800" dirty="0" smtClean="0"/>
              <a:t>Purpose</a:t>
            </a:r>
          </a:p>
          <a:p>
            <a:pPr fontAlgn="ctr"/>
            <a:r>
              <a:rPr lang="en-GB" sz="2800" dirty="0" smtClean="0"/>
              <a:t>Structure</a:t>
            </a:r>
          </a:p>
          <a:p>
            <a:pPr lvl="3" fontAlgn="ctr"/>
            <a:r>
              <a:rPr lang="en-GB" sz="2600" dirty="0"/>
              <a:t>Age and </a:t>
            </a:r>
            <a:r>
              <a:rPr lang="en-GB" sz="2600" dirty="0" smtClean="0"/>
              <a:t>sex component</a:t>
            </a:r>
          </a:p>
          <a:p>
            <a:pPr lvl="3" fontAlgn="ctr"/>
            <a:r>
              <a:rPr lang="en-GB" sz="2600" dirty="0" smtClean="0"/>
              <a:t>Morbidity &amp; life circumstances component</a:t>
            </a:r>
            <a:endParaRPr lang="en-GB" sz="2600" dirty="0"/>
          </a:p>
          <a:p>
            <a:pPr lvl="3" fontAlgn="ctr"/>
            <a:r>
              <a:rPr lang="en-GB" sz="2600" dirty="0" smtClean="0"/>
              <a:t>Unavoidable excess cost component</a:t>
            </a:r>
          </a:p>
          <a:p>
            <a:pPr fontAlgn="ctr"/>
            <a:r>
              <a:rPr lang="en-GB" sz="2800" dirty="0" smtClean="0"/>
              <a:t>Outputs</a:t>
            </a:r>
          </a:p>
          <a:p>
            <a:pPr fontAlgn="ctr"/>
            <a:r>
              <a:rPr lang="en-GB" sz="2800" dirty="0" smtClean="0"/>
              <a:t>Development of the formula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524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+mn-lt"/>
              </a:rPr>
              <a:t>Information</a:t>
            </a:r>
            <a:endParaRPr lang="en-GB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Working papers and minutes on TAGRA website:</a:t>
            </a:r>
          </a:p>
          <a:p>
            <a:pPr>
              <a:buNone/>
            </a:pPr>
            <a:r>
              <a:rPr lang="en-GB" sz="2800" dirty="0" smtClean="0">
                <a:hlinkClick r:id="rId3"/>
              </a:rPr>
              <a:t>http://www.tagra.scot.nhs.uk/</a:t>
            </a: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Formula target shares on ISD website:</a:t>
            </a:r>
          </a:p>
          <a:p>
            <a:pPr>
              <a:buNone/>
            </a:pPr>
            <a:r>
              <a:rPr lang="en-GB" sz="2800" dirty="0">
                <a:hlinkClick r:id="rId4"/>
              </a:rPr>
              <a:t>http://</a:t>
            </a:r>
            <a:r>
              <a:rPr lang="en-GB" sz="2800" dirty="0" smtClean="0">
                <a:hlinkClick r:id="rId4"/>
              </a:rPr>
              <a:t>www.isdscotland.org/Health-Topics/Finance/Resource-Allocation-Formula/resource-allocation-latest.asp</a:t>
            </a:r>
            <a:r>
              <a:rPr lang="en-GB" sz="2800" dirty="0" smtClean="0"/>
              <a:t> </a:t>
            </a:r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690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72" y="1700808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National Resource Allocation Formula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588" y="3284984"/>
            <a:ext cx="7560840" cy="216024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Technical Advisory Group on Resource Allocation</a:t>
            </a:r>
            <a:endParaRPr lang="en-GB" sz="2400" dirty="0"/>
          </a:p>
          <a:p>
            <a:r>
              <a:rPr lang="en-GB" sz="2400" dirty="0" smtClean="0"/>
              <a:t>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February 2016</a:t>
            </a:r>
          </a:p>
          <a:p>
            <a:endParaRPr lang="en-GB" sz="2400" dirty="0"/>
          </a:p>
          <a:p>
            <a:r>
              <a:rPr lang="en-GB" sz="2400" dirty="0" smtClean="0"/>
              <a:t>Paudric Osborne </a:t>
            </a:r>
          </a:p>
          <a:p>
            <a:r>
              <a:rPr lang="en-GB" sz="2400" dirty="0" smtClean="0"/>
              <a:t>Lynne Jarvis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28600"/>
            <a:ext cx="17811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73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>
                <a:latin typeface="+mn-lt"/>
              </a:rPr>
              <a:t>Purpose</a:t>
            </a:r>
            <a:r>
              <a:rPr lang="en-GB" sz="2800" b="1" dirty="0" smtClean="0">
                <a:latin typeface="+mn-lt"/>
              </a:rPr>
              <a:t>: </a:t>
            </a:r>
            <a:r>
              <a:rPr lang="en-GB" sz="2800" dirty="0" smtClean="0">
                <a:latin typeface="+mn-lt"/>
              </a:rPr>
              <a:t>... </a:t>
            </a:r>
            <a:endParaRPr lang="en-GB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04764"/>
            <a:ext cx="7931224" cy="4061048"/>
          </a:xfrm>
        </p:spPr>
        <p:txBody>
          <a:bodyPr>
            <a:normAutofit/>
          </a:bodyPr>
          <a:lstStyle/>
          <a:p>
            <a:pPr fontAlgn="ctr"/>
            <a:r>
              <a:rPr lang="en-GB" sz="2800" dirty="0" smtClean="0"/>
              <a:t>To calculate health board target shares </a:t>
            </a:r>
          </a:p>
          <a:p>
            <a:pPr fontAlgn="ctr"/>
            <a:r>
              <a:rPr lang="en-GB" sz="2800" dirty="0" smtClean="0"/>
              <a:t>Covering hospital and community health services and prescribing</a:t>
            </a:r>
          </a:p>
          <a:p>
            <a:pPr fontAlgn="ctr"/>
            <a:r>
              <a:rPr lang="en-GB" sz="2800" dirty="0" smtClean="0"/>
              <a:t>Allowing for equitable access to health care resources</a:t>
            </a:r>
          </a:p>
          <a:p>
            <a:pPr fontAlgn="ctr"/>
            <a:r>
              <a:rPr lang="en-GB" sz="2800" dirty="0" smtClean="0"/>
              <a:t>Given relative morbidity</a:t>
            </a:r>
          </a:p>
          <a:p>
            <a:pPr fontAlgn="ctr"/>
            <a:r>
              <a:rPr lang="en-GB" sz="2800" dirty="0" smtClean="0"/>
              <a:t>And the relative costs of delivering services</a:t>
            </a:r>
            <a:endParaRPr lang="en-GB" sz="2500" dirty="0" smtClean="0"/>
          </a:p>
          <a:p>
            <a:pPr marL="0" indent="0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408627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41" y="11663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Structure: overview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859" y="944724"/>
            <a:ext cx="8568952" cy="3024336"/>
          </a:xfrm>
        </p:spPr>
        <p:txBody>
          <a:bodyPr>
            <a:noAutofit/>
          </a:bodyPr>
          <a:lstStyle/>
          <a:p>
            <a:pPr fontAlgn="ctr"/>
            <a:r>
              <a:rPr lang="en-GB" sz="2800" dirty="0" smtClean="0"/>
              <a:t>Uses </a:t>
            </a:r>
            <a:r>
              <a:rPr lang="en-GB" sz="2800" dirty="0"/>
              <a:t>a weighted capitation </a:t>
            </a:r>
            <a:r>
              <a:rPr lang="en-GB" sz="2800" dirty="0" smtClean="0"/>
              <a:t>approach</a:t>
            </a:r>
          </a:p>
          <a:p>
            <a:pPr fontAlgn="ctr"/>
            <a:r>
              <a:rPr lang="en-GB" sz="2800" dirty="0" smtClean="0"/>
              <a:t>Fundamental starting point is (resident) population</a:t>
            </a:r>
          </a:p>
          <a:p>
            <a:pPr fontAlgn="ctr"/>
            <a:r>
              <a:rPr lang="en-GB" sz="2800" dirty="0"/>
              <a:t>Weighted to reflect need for, and cost of, </a:t>
            </a:r>
            <a:r>
              <a:rPr lang="en-GB" sz="2800" dirty="0" smtClean="0"/>
              <a:t>services</a:t>
            </a:r>
            <a:endParaRPr lang="en-GB" sz="2800" dirty="0"/>
          </a:p>
          <a:p>
            <a:pPr fontAlgn="ctr"/>
            <a:r>
              <a:rPr lang="en-GB" sz="2800" dirty="0" smtClean="0"/>
              <a:t>Product of components generates target shares</a:t>
            </a:r>
          </a:p>
          <a:p>
            <a:pPr fontAlgn="ctr"/>
            <a:r>
              <a:rPr lang="en-GB" sz="2800" dirty="0" smtClean="0"/>
              <a:t>Calculated by care programme (&amp; diagnostic group)</a:t>
            </a:r>
            <a:endParaRPr lang="en-GB" sz="2800" dirty="0"/>
          </a:p>
          <a:p>
            <a:pPr marL="0" indent="0" fontAlgn="ctr">
              <a:buNone/>
            </a:pPr>
            <a:endParaRPr lang="en-GB" sz="2700" dirty="0"/>
          </a:p>
        </p:txBody>
      </p:sp>
      <p:sp>
        <p:nvSpPr>
          <p:cNvPr id="4" name="TextBox 3"/>
          <p:cNvSpPr txBox="1"/>
          <p:nvPr/>
        </p:nvSpPr>
        <p:spPr>
          <a:xfrm>
            <a:off x="433080" y="4997517"/>
            <a:ext cx="160390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400" dirty="0" err="1" smtClean="0"/>
              <a:t>NRS</a:t>
            </a:r>
            <a:endParaRPr lang="en-GB" sz="2400" dirty="0" smtClean="0"/>
          </a:p>
          <a:p>
            <a:pPr algn="ctr"/>
            <a:r>
              <a:rPr lang="en-GB" sz="2400" dirty="0" smtClean="0"/>
              <a:t>Resident </a:t>
            </a:r>
          </a:p>
          <a:p>
            <a:pPr algn="ctr"/>
            <a:r>
              <a:rPr lang="en-GB" sz="2400" dirty="0" smtClean="0"/>
              <a:t>Population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39257" y="4997516"/>
            <a:ext cx="1425689" cy="1200329"/>
            <a:chOff x="5739257" y="4997516"/>
            <a:chExt cx="1425689" cy="1200329"/>
          </a:xfrm>
        </p:grpSpPr>
        <p:sp>
          <p:nvSpPr>
            <p:cNvPr id="13" name="TextBox 12"/>
            <p:cNvSpPr txBox="1"/>
            <p:nvPr/>
          </p:nvSpPr>
          <p:spPr>
            <a:xfrm>
              <a:off x="6179292" y="4997516"/>
              <a:ext cx="985654" cy="12003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sz="2400" dirty="0" smtClean="0"/>
                <a:t>Excess</a:t>
              </a:r>
            </a:p>
            <a:p>
              <a:pPr algn="ctr"/>
              <a:r>
                <a:rPr lang="en-GB" sz="2400" dirty="0" smtClean="0"/>
                <a:t>Cost</a:t>
              </a:r>
            </a:p>
            <a:p>
              <a:pPr algn="ctr"/>
              <a:r>
                <a:rPr lang="en-GB" sz="2400" dirty="0" smtClean="0"/>
                <a:t>Index</a:t>
              </a:r>
              <a:endParaRPr lang="en-GB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39257" y="5303317"/>
              <a:ext cx="344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X</a:t>
              </a:r>
              <a:endParaRPr lang="en-GB" sz="24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265692" y="5010399"/>
            <a:ext cx="1430049" cy="1200329"/>
            <a:chOff x="7265692" y="5010399"/>
            <a:chExt cx="1430049" cy="1200329"/>
          </a:xfrm>
        </p:grpSpPr>
        <p:sp>
          <p:nvSpPr>
            <p:cNvPr id="16" name="TextBox 15"/>
            <p:cNvSpPr txBox="1"/>
            <p:nvPr/>
          </p:nvSpPr>
          <p:spPr>
            <a:xfrm>
              <a:off x="7668344" y="5010399"/>
              <a:ext cx="1027397" cy="12003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sz="2400" dirty="0" smtClean="0"/>
                <a:t>Target </a:t>
              </a:r>
            </a:p>
            <a:p>
              <a:pPr algn="ctr"/>
              <a:r>
                <a:rPr lang="en-GB" sz="2400" dirty="0" smtClean="0"/>
                <a:t>Share</a:t>
              </a:r>
            </a:p>
            <a:p>
              <a:pPr algn="ctr"/>
              <a:r>
                <a:rPr lang="en-GB" sz="2400" dirty="0"/>
                <a:t>%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65692" y="5303317"/>
              <a:ext cx="344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ym typeface="Wingdings"/>
                </a:rPr>
                <a:t></a:t>
              </a:r>
              <a:endParaRPr lang="en-GB" sz="2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141487" y="4139996"/>
            <a:ext cx="3513889" cy="2038126"/>
            <a:chOff x="2141487" y="4139996"/>
            <a:chExt cx="3513889" cy="2038126"/>
          </a:xfrm>
        </p:grpSpPr>
        <p:sp>
          <p:nvSpPr>
            <p:cNvPr id="7" name="TextBox 6"/>
            <p:cNvSpPr txBox="1"/>
            <p:nvPr/>
          </p:nvSpPr>
          <p:spPr>
            <a:xfrm>
              <a:off x="2641250" y="4972042"/>
              <a:ext cx="935000" cy="12003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sz="2400" dirty="0" smtClean="0"/>
                <a:t>Age </a:t>
              </a:r>
            </a:p>
            <a:p>
              <a:pPr algn="ctr"/>
              <a:r>
                <a:rPr lang="en-GB" sz="2400" dirty="0" smtClean="0"/>
                <a:t>&amp; sex </a:t>
              </a:r>
            </a:p>
            <a:p>
              <a:pPr algn="ctr"/>
              <a:r>
                <a:rPr lang="en-GB" sz="2400" dirty="0" smtClean="0"/>
                <a:t>index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41487" y="5384747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X</a:t>
              </a:r>
              <a:endParaRPr lang="en-GB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62660" y="4977793"/>
              <a:ext cx="1492716" cy="12003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GB" sz="2400" dirty="0" smtClean="0"/>
                <a:t>Morbidity </a:t>
              </a:r>
            </a:p>
            <a:p>
              <a:pPr algn="ctr"/>
              <a:r>
                <a:rPr lang="en-GB" sz="2400" dirty="0" smtClean="0"/>
                <a:t>&amp; Life Cs</a:t>
              </a:r>
            </a:p>
            <a:p>
              <a:pPr algn="ctr"/>
              <a:r>
                <a:rPr lang="en-GB" sz="2400" dirty="0" smtClean="0"/>
                <a:t>index</a:t>
              </a:r>
              <a:endParaRPr lang="en-GB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25631" y="5366848"/>
              <a:ext cx="344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X</a:t>
              </a:r>
              <a:endParaRPr lang="en-GB" sz="2400" dirty="0"/>
            </a:p>
          </p:txBody>
        </p:sp>
        <p:sp>
          <p:nvSpPr>
            <p:cNvPr id="19" name="Left Brace 18"/>
            <p:cNvSpPr/>
            <p:nvPr/>
          </p:nvSpPr>
          <p:spPr>
            <a:xfrm rot="5400000">
              <a:off x="3893649" y="3311017"/>
              <a:ext cx="495179" cy="3028275"/>
            </a:xfrm>
            <a:prstGeom prst="leftBrace">
              <a:avLst>
                <a:gd name="adj1" fmla="val 8333"/>
                <a:gd name="adj2" fmla="val 49527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25631" y="4139996"/>
              <a:ext cx="1000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Need</a:t>
              </a:r>
              <a:endParaRPr lang="en-GB" sz="2400" dirty="0"/>
            </a:p>
          </p:txBody>
        </p:sp>
      </p:grpSp>
      <p:sp>
        <p:nvSpPr>
          <p:cNvPr id="21" name="Left Brace 20"/>
          <p:cNvSpPr/>
          <p:nvPr/>
        </p:nvSpPr>
        <p:spPr>
          <a:xfrm rot="5400000">
            <a:off x="6438119" y="4271565"/>
            <a:ext cx="468000" cy="1080000"/>
          </a:xfrm>
          <a:prstGeom prst="leftBrace">
            <a:avLst>
              <a:gd name="adj1" fmla="val 8333"/>
              <a:gd name="adj2" fmla="val 49527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911739" y="4139996"/>
            <a:ext cx="133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Unit Cost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601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21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2636"/>
            <a:ext cx="8229600" cy="958118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Structure: care programme weights</a:t>
            </a:r>
            <a:endParaRPr lang="en-GB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343172"/>
              </p:ext>
            </p:extLst>
          </p:nvPr>
        </p:nvGraphicFramePr>
        <p:xfrm>
          <a:off x="611560" y="1196752"/>
          <a:ext cx="759042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565"/>
                <a:gridCol w="921619"/>
                <a:gridCol w="1211237"/>
              </a:tblGrid>
              <a:tr h="42726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Care programme</a:t>
                      </a:r>
                      <a:endParaRPr lang="en-GB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Weights (%)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Hospital, Community and Public Health Services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87%</a:t>
                      </a:r>
                      <a:endParaRPr lang="en-GB" sz="2400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pPr lvl="0"/>
                      <a:r>
                        <a:rPr lang="en-GB" sz="2400" dirty="0" smtClean="0"/>
                        <a:t>     Acute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51%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   Care of the Elderly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pPr marL="361950" indent="-361950"/>
                      <a:r>
                        <a:rPr lang="en-GB" sz="2400" dirty="0" smtClean="0"/>
                        <a:t>     Mental Health and Learning Difficulties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11%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   Maternity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   Community – travel based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12%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    Community</a:t>
                      </a:r>
                      <a:r>
                        <a:rPr lang="en-GB" sz="2400" baseline="0" dirty="0" smtClean="0"/>
                        <a:t> – clinic based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Prescribing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13%</a:t>
                      </a:r>
                    </a:p>
                  </a:txBody>
                  <a:tcPr/>
                </a:tc>
              </a:tr>
              <a:tr h="427263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Total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100%</a:t>
                      </a: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626081" y="1297778"/>
            <a:ext cx="6354760" cy="2808312"/>
            <a:chOff x="2626081" y="1297778"/>
            <a:chExt cx="6354760" cy="2808312"/>
          </a:xfrm>
        </p:grpSpPr>
        <p:sp>
          <p:nvSpPr>
            <p:cNvPr id="7" name="Left Arrow Callout 6"/>
            <p:cNvSpPr/>
            <p:nvPr/>
          </p:nvSpPr>
          <p:spPr>
            <a:xfrm>
              <a:off x="2626081" y="1297778"/>
              <a:ext cx="6266397" cy="2808312"/>
            </a:xfrm>
            <a:prstGeom prst="leftArrowCallout">
              <a:avLst>
                <a:gd name="adj1" fmla="val 18932"/>
                <a:gd name="adj2" fmla="val 14475"/>
                <a:gd name="adj3" fmla="val 25000"/>
                <a:gd name="adj4" fmla="val 42015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80541" y="1578549"/>
              <a:ext cx="270030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/>
                <a:t>Circulatory;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/>
                <a:t>Cancer;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/>
                <a:t>Respiratory;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/>
                <a:t>Digestive system;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/>
                <a:t>Injuries and poisoning;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/>
                <a:t>Acute outpatients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GB" sz="2000" dirty="0" smtClean="0"/>
                <a:t>Other.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975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79" y="440668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Structure:  data and costing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484784"/>
            <a:ext cx="8568952" cy="3852428"/>
          </a:xfrm>
        </p:spPr>
        <p:txBody>
          <a:bodyPr>
            <a:normAutofit lnSpcReduction="10000"/>
          </a:bodyPr>
          <a:lstStyle/>
          <a:p>
            <a:pPr fontAlgn="ctr"/>
            <a:r>
              <a:rPr lang="en-GB" sz="2800" dirty="0"/>
              <a:t>Built up using small area information</a:t>
            </a:r>
          </a:p>
          <a:p>
            <a:pPr fontAlgn="ctr"/>
            <a:r>
              <a:rPr lang="en-GB" sz="2800" dirty="0"/>
              <a:t>Basic geographical unit is the data zone (or </a:t>
            </a:r>
            <a:r>
              <a:rPr lang="en-GB" sz="2800" dirty="0" err="1"/>
              <a:t>IG</a:t>
            </a:r>
            <a:r>
              <a:rPr lang="en-GB" sz="2800" dirty="0" smtClean="0"/>
              <a:t>)</a:t>
            </a:r>
          </a:p>
          <a:p>
            <a:pPr fontAlgn="ctr"/>
            <a:r>
              <a:rPr lang="en-GB" sz="2800" dirty="0" smtClean="0"/>
              <a:t>Cost data taken from the Costs Book</a:t>
            </a:r>
          </a:p>
          <a:p>
            <a:pPr fontAlgn="ctr"/>
            <a:r>
              <a:rPr lang="en-GB" sz="2800" dirty="0" smtClean="0"/>
              <a:t>Activity data taken from the Scottish Morbidity Records</a:t>
            </a:r>
            <a:endParaRPr lang="en-GB" sz="2800" dirty="0"/>
          </a:p>
          <a:p>
            <a:pPr fontAlgn="ctr"/>
            <a:r>
              <a:rPr lang="en-GB" sz="2800" dirty="0" smtClean="0"/>
              <a:t>National average unit costs for an episode of care</a:t>
            </a:r>
          </a:p>
          <a:p>
            <a:pPr fontAlgn="ctr"/>
            <a:r>
              <a:rPr lang="en-GB" sz="2800" dirty="0" smtClean="0"/>
              <a:t>Local unit costs for an episode of care</a:t>
            </a:r>
          </a:p>
          <a:p>
            <a:pPr fontAlgn="ctr"/>
            <a:r>
              <a:rPr lang="en-GB" sz="2800" dirty="0" smtClean="0"/>
              <a:t>Unit costs calculated by speciality</a:t>
            </a:r>
          </a:p>
          <a:p>
            <a:pPr fontAlgn="ctr"/>
            <a:r>
              <a:rPr lang="en-GB" sz="2800" dirty="0" smtClean="0"/>
              <a:t>Case mix adjustment by length of stay</a:t>
            </a:r>
          </a:p>
          <a:p>
            <a:pPr fontAlgn="ctr"/>
            <a:endParaRPr lang="en-GB" sz="2800" dirty="0"/>
          </a:p>
          <a:p>
            <a:pPr fontAlgn="ctr"/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86389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3" y="224644"/>
            <a:ext cx="8229600" cy="68407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/>
              <a:t>Structure: age </a:t>
            </a:r>
            <a:r>
              <a:rPr lang="en-GB" sz="2800" b="1" dirty="0"/>
              <a:t>and sex </a:t>
            </a:r>
            <a:r>
              <a:rPr lang="en-GB" sz="2800" b="1" dirty="0" smtClean="0"/>
              <a:t>component</a:t>
            </a:r>
            <a:endParaRPr lang="en-GB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800709"/>
            <a:ext cx="781286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97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554292"/>
              </p:ext>
            </p:extLst>
          </p:nvPr>
        </p:nvGraphicFramePr>
        <p:xfrm>
          <a:off x="1691680" y="3462116"/>
          <a:ext cx="5148570" cy="2724150"/>
        </p:xfrm>
        <a:graphic>
          <a:graphicData uri="http://schemas.openxmlformats.org/drawingml/2006/table">
            <a:tbl>
              <a:tblPr/>
              <a:tblGrid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  <a:gridCol w="343238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prstClr val="black"/>
                </a:solidFill>
              </a:rPr>
              <a:t>Structure: MLC component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835696" y="3717032"/>
            <a:ext cx="5544616" cy="176419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72000" y="4617132"/>
            <a:ext cx="1944216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516216" y="4005064"/>
            <a:ext cx="0" cy="61206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Left Brace 20"/>
          <p:cNvSpPr/>
          <p:nvPr/>
        </p:nvSpPr>
        <p:spPr>
          <a:xfrm flipH="1">
            <a:off x="6751094" y="4005064"/>
            <a:ext cx="144016" cy="61206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vert="vert270" rtlCol="0" anchor="ctr">
            <a:scene3d>
              <a:camera prst="orthographicFront">
                <a:rot lat="0" lon="6000000" rev="0"/>
              </a:camera>
              <a:lightRig rig="threePt" dir="t"/>
            </a:scene3d>
          </a:bodyPr>
          <a:lstStyle/>
          <a:p>
            <a:pPr algn="ctr"/>
            <a:endParaRPr lang="en-GB" dirty="0"/>
          </a:p>
        </p:txBody>
      </p:sp>
      <p:sp>
        <p:nvSpPr>
          <p:cNvPr id="23" name="Left Brace 22"/>
          <p:cNvSpPr/>
          <p:nvPr/>
        </p:nvSpPr>
        <p:spPr>
          <a:xfrm rot="16200000">
            <a:off x="5417305" y="3905134"/>
            <a:ext cx="272459" cy="192536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708263" y="4867816"/>
            <a:ext cx="1648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Change in 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84268" y="4126432"/>
            <a:ext cx="2105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Change in activity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524" y="1948190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Age &amp; Sex Adjusted Activity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691680" y="1844824"/>
            <a:ext cx="0" cy="4464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91680" y="6309320"/>
            <a:ext cx="57966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292080" y="6381328"/>
            <a:ext cx="313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Indicators of need (</a:t>
            </a:r>
            <a:r>
              <a:rPr lang="en-GB" dirty="0" err="1" smtClean="0"/>
              <a:t>SMR</a:t>
            </a:r>
            <a:r>
              <a:rPr lang="en-GB" dirty="0" smtClean="0"/>
              <a:t>; </a:t>
            </a:r>
            <a:r>
              <a:rPr lang="en-GB" dirty="0" err="1" smtClean="0"/>
              <a:t>LLTI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691680" y="4599130"/>
            <a:ext cx="5851502" cy="18002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69058" y="4378605"/>
            <a:ext cx="3240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/>
              <a:t>1</a:t>
            </a:r>
            <a:endParaRPr lang="en-GB" sz="25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593094" y="4617132"/>
            <a:ext cx="9858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03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/>
      <p:bldP spid="2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6696"/>
              </p:ext>
            </p:extLst>
          </p:nvPr>
        </p:nvGraphicFramePr>
        <p:xfrm>
          <a:off x="2403810" y="1772816"/>
          <a:ext cx="1816100" cy="4295775"/>
        </p:xfrm>
        <a:graphic>
          <a:graphicData uri="http://schemas.openxmlformats.org/drawingml/2006/table">
            <a:tbl>
              <a:tblPr/>
              <a:tblGrid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5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prstClr val="black"/>
                </a:solidFill>
              </a:rPr>
              <a:t>Structure: MLC </a:t>
            </a:r>
            <a:r>
              <a:rPr lang="en-GB" sz="2800" b="1" dirty="0">
                <a:solidFill>
                  <a:prstClr val="black"/>
                </a:solidFill>
              </a:rPr>
              <a:t>component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663788" y="1952528"/>
            <a:ext cx="1656184" cy="385242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7524" y="194819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691680" y="1844824"/>
            <a:ext cx="0" cy="4464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91680" y="6309320"/>
            <a:ext cx="57966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44108" y="63813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Indicators of need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6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4213</TotalTime>
  <Words>1046</Words>
  <Application>Microsoft Office PowerPoint</Application>
  <PresentationFormat>On-screen Show (4:3)</PresentationFormat>
  <Paragraphs>381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National Resource Allocation Formula</vt:lpstr>
      <vt:lpstr>Outline:</vt:lpstr>
      <vt:lpstr>Purpose: ... </vt:lpstr>
      <vt:lpstr>Structure: overview</vt:lpstr>
      <vt:lpstr>Structure: care programme weights</vt:lpstr>
      <vt:lpstr>Structure:  data and costing</vt:lpstr>
      <vt:lpstr>Structure: age and sex component</vt:lpstr>
      <vt:lpstr>Structure: MLC component</vt:lpstr>
      <vt:lpstr>Structure: MLC component</vt:lpstr>
      <vt:lpstr>Structure: MLC component</vt:lpstr>
      <vt:lpstr>Structure: unavoidable excess cost component </vt:lpstr>
      <vt:lpstr>Structure: fusion</vt:lpstr>
      <vt:lpstr>Outputs: predicted need</vt:lpstr>
      <vt:lpstr>Outputs: magnitude of variation in indices …</vt:lpstr>
      <vt:lpstr>Outputs: published target shares (2016/17)</vt:lpstr>
      <vt:lpstr>Development of the formula:</vt:lpstr>
      <vt:lpstr>Development of the formula: new index for MH</vt:lpstr>
      <vt:lpstr>Development of the formula: Remote and Rural Sub-gp.</vt:lpstr>
      <vt:lpstr>Development of the formula: Acute MLC Review</vt:lpstr>
      <vt:lpstr>Information</vt:lpstr>
      <vt:lpstr>National Resource Allocation Formula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Allocation Formula:  Aims, Methods and Issues</dc:title>
  <dc:creator>u414337</dc:creator>
  <cp:lastModifiedBy>u440905</cp:lastModifiedBy>
  <cp:revision>256</cp:revision>
  <cp:lastPrinted>2016-02-05T16:19:04Z</cp:lastPrinted>
  <dcterms:created xsi:type="dcterms:W3CDTF">2013-11-11T15:04:57Z</dcterms:created>
  <dcterms:modified xsi:type="dcterms:W3CDTF">2016-02-16T09:56:44Z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A13417111</vt:lpwstr>
  </property>
  <property fmtid="{D5CDD505-2E9C-101B-9397-08002B2CF9AE}" pid="4" name="Objective-Title">
    <vt:lpwstr>ASDHD \ 2016 \ TAGRA \ Meeting 1 \ NRAC Formula Summary Presentation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2016-02-12T15:15:46Z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>
    </vt:lpwstr>
  </property>
  <property fmtid="{D5CDD505-2E9C-101B-9397-08002B2CF9AE}" pid="10" name="Objective-ModificationStamp">
    <vt:filetime>2016-02-12T15:15:46Z</vt:filetime>
  </property>
  <property fmtid="{D5CDD505-2E9C-101B-9397-08002B2CF9AE}" pid="11" name="Objective-Owner">
    <vt:lpwstr>Williams, Evan E (U440905)</vt:lpwstr>
  </property>
  <property fmtid="{D5CDD505-2E9C-101B-9397-08002B2CF9AE}" pid="12" name="Objective-Path">
    <vt:lpwstr>Objective Global Folder:SG File Plan:Health, nutrition and care:National Health Service (NHS):NHS management:Committees and groups: NHS management:Analytical: NHS Scotland Resource Allocation Committee: Restricted working papers: Implementation: Committee</vt:lpwstr>
  </property>
  <property fmtid="{D5CDD505-2E9C-101B-9397-08002B2CF9AE}" pid="13" name="Objective-Parent">
    <vt:lpwstr>Analytical: NHS Scotland Resource Allocation Committee: Restricted working papers: Implementation: Committees and Groups: NHS Management: 2014-2019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0.1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>
    </vt:lpwstr>
  </property>
  <property fmtid="{D5CDD505-2E9C-101B-9397-08002B2CF9AE}" pid="19" name="Objective-Classification">
    <vt:lpwstr>[Inherited - Restricted]</vt:lpwstr>
  </property>
  <property fmtid="{D5CDD505-2E9C-101B-9397-08002B2CF9AE}" pid="20" name="Objective-Caveats">
    <vt:lpwstr>
   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