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2" r:id="rId2"/>
    <p:sldId id="274" r:id="rId3"/>
    <p:sldId id="279" r:id="rId4"/>
    <p:sldId id="282" r:id="rId5"/>
    <p:sldId id="283" r:id="rId6"/>
    <p:sldId id="289" r:id="rId7"/>
    <p:sldId id="325" r:id="rId8"/>
    <p:sldId id="286" r:id="rId9"/>
    <p:sldId id="314" r:id="rId10"/>
    <p:sldId id="291" r:id="rId11"/>
    <p:sldId id="328" r:id="rId12"/>
    <p:sldId id="287" r:id="rId13"/>
    <p:sldId id="305" r:id="rId14"/>
    <p:sldId id="323" r:id="rId15"/>
    <p:sldId id="321" r:id="rId16"/>
    <p:sldId id="306" r:id="rId17"/>
    <p:sldId id="318" r:id="rId18"/>
    <p:sldId id="300" r:id="rId19"/>
    <p:sldId id="327" r:id="rId20"/>
    <p:sldId id="322" r:id="rId21"/>
    <p:sldId id="317" r:id="rId22"/>
    <p:sldId id="320" r:id="rId23"/>
    <p:sldId id="31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 autoAdjust="0"/>
    <p:restoredTop sz="83692" autoAdjust="0"/>
  </p:normalViewPr>
  <p:slideViewPr>
    <p:cSldViewPr>
      <p:cViewPr varScale="1">
        <p:scale>
          <a:sx n="57" d="100"/>
          <a:sy n="57" d="100"/>
        </p:scale>
        <p:origin x="-17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Desktop\TAGRA%20Population%20projections%20analysi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AppData\Local\Microsoft\Windows\Temporary%20Internet%20Files\Content.Outlook\QRAM53M2\Comparison%20of%20unified%20outputs%2021-22%20with%2020-21%20%20v0%202%20(2)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AppData\Local\Microsoft\Windows\Temporary%20Internet%20Files\Content.Outlook\QRAM53M2\Comparison%20of%20unified%20outputs%2021-22%20with%2020-21%20%20v0%20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AppData\Local\Microsoft\Windows\Temporary%20Internet%20Files\Content.Outlook\QRAM53M2\Comparison%20of%20unified%20outputs%2021-22%20with%2020-21%20%20v0%202%20(2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Desktop\TAGRA%20Population%20projections%20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reddy\dept\PHIBCS\PHI\NHS%20Resources\Topics\Finance\Resource%20Allocation\Developments\Community\NRAC%20pops%20vs%20NRS%20populations%20v0.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AppData\Local\Microsoft\Windows\Temporary%20Internet%20Files\Content.Outlook\QRAM53M2\population%20projections%20analysis%20(3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AppData\Local\Microsoft\Windows\Temporary%20Internet%20Files\Content.Outlook\QRAM53M2\population%20projections%20analysis%20(3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AppData\Local\Microsoft\Windows\Temporary%20Internet%20Files\Content.Outlook\QRAM53M2\Comparison%20of%20unified%20outputs%2021-22%20with%2020-21%20%20v0%202%20(2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reddy\dept\phibcs\PHI\NHS%20Resources\Topics\Finance\Resource%20Allocation\Developments\Community\NRAC%20age-sex%20weigh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reddy\dept\phibcs\PHI\NHS%20Resources\Topics\Finance\Resource%20Allocation\Developments\Community\NRAC%20age-sex%20weigh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AppData\Local\Microsoft\Windows\Temporary%20Internet%20Files\Content.Outlook\QRAM53M2\population%20projections%20analysi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una01\AppData\Local\Microsoft\Windows\Temporary%20Internet%20Files\Content.Outlook\QRAM53M2\population%20projections%20analysis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2400" b="1"/>
            </a:pPr>
            <a:r>
              <a:rPr lang="en-GB" sz="2400" b="1" dirty="0">
                <a:solidFill>
                  <a:schemeClr val="tx2"/>
                </a:solidFill>
              </a:rPr>
              <a:t>Care programme</a:t>
            </a:r>
            <a:r>
              <a:rPr lang="en-GB" sz="2400" b="1" baseline="0" dirty="0">
                <a:solidFill>
                  <a:schemeClr val="tx2"/>
                </a:solidFill>
              </a:rPr>
              <a:t> weights for 2021/22 NRAC</a:t>
            </a:r>
            <a:endParaRPr lang="en-GB" sz="2400" b="1" dirty="0">
              <a:solidFill>
                <a:schemeClr val="tx2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1"/>
          <c:order val="0"/>
          <c:spPr>
            <a:solidFill>
              <a:schemeClr val="accent6">
                <a:lumMod val="75000"/>
              </a:schemeClr>
            </a:solidFill>
          </c:spPr>
          <c:cat>
            <c:strRef>
              <c:f>(Sheet1!$B$46:$B$50,Sheet1!$B$52)</c:f>
              <c:strCache>
                <c:ptCount val="6"/>
                <c:pt idx="0">
                  <c:v>Acute</c:v>
                </c:pt>
                <c:pt idx="1">
                  <c:v>Maternity</c:v>
                </c:pt>
                <c:pt idx="2">
                  <c:v>MH &amp; LD</c:v>
                </c:pt>
                <c:pt idx="3">
                  <c:v>Geriatric Long Stay</c:v>
                </c:pt>
                <c:pt idx="4">
                  <c:v>Community </c:v>
                </c:pt>
                <c:pt idx="5">
                  <c:v>GP Prescribing</c:v>
                </c:pt>
              </c:strCache>
            </c:strRef>
          </c:cat>
          <c:val>
            <c:numRef>
              <c:f>(Sheet1!$C$46:$C$50,Sheet1!$C$52)</c:f>
              <c:numCache>
                <c:formatCode>0.00%</c:formatCode>
                <c:ptCount val="6"/>
                <c:pt idx="0">
                  <c:v>0.50955872353960152</c:v>
                </c:pt>
                <c:pt idx="1">
                  <c:v>3.3546217272351263E-2</c:v>
                </c:pt>
                <c:pt idx="2">
                  <c:v>9.3031994149332539E-2</c:v>
                </c:pt>
                <c:pt idx="3">
                  <c:v>1.9785595996371901E-2</c:v>
                </c:pt>
                <c:pt idx="4">
                  <c:v>0.22944333084402374</c:v>
                </c:pt>
                <c:pt idx="5">
                  <c:v>0.11463413819831968</c:v>
                </c:pt>
              </c:numCache>
            </c:numRef>
          </c:val>
        </c:ser>
        <c:gapWidth val="100"/>
        <c:overlap val="-25"/>
        <c:axId val="76578176"/>
        <c:axId val="76690560"/>
      </c:barChart>
      <c:catAx>
        <c:axId val="76578176"/>
        <c:scaling>
          <c:orientation val="minMax"/>
        </c:scaling>
        <c:axPos val="b"/>
        <c:numFmt formatCode="General" sourceLinked="1"/>
        <c:tickLblPos val="nextTo"/>
        <c:crossAx val="76690560"/>
        <c:crosses val="autoZero"/>
        <c:auto val="1"/>
        <c:lblAlgn val="ctr"/>
        <c:lblOffset val="100"/>
      </c:catAx>
      <c:valAx>
        <c:axId val="76690560"/>
        <c:scaling>
          <c:orientation val="minMax"/>
        </c:scaling>
        <c:axPos val="l"/>
        <c:majorGridlines/>
        <c:numFmt formatCode="0%" sourceLinked="0"/>
        <c:tickLblPos val="nextTo"/>
        <c:crossAx val="76578176"/>
        <c:crosses val="autoZero"/>
        <c:crossBetween val="between"/>
      </c:valAx>
      <c:spPr>
        <a:noFill/>
      </c:spPr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</a:rPr>
              <a:t>Unified Shares - Change in % share as  consequence of Age-Sex</a:t>
            </a:r>
            <a:r>
              <a:rPr lang="en-US" sz="2000" baseline="0" dirty="0">
                <a:solidFill>
                  <a:schemeClr val="tx2"/>
                </a:solidFill>
              </a:rPr>
              <a:t> Adj</a:t>
            </a:r>
            <a:r>
              <a:rPr lang="en-US" sz="2000" dirty="0">
                <a:solidFill>
                  <a:schemeClr val="tx2"/>
                </a:solidFill>
              </a:rPr>
              <a:t>ustments- </a:t>
            </a:r>
          </a:p>
          <a:p>
            <a:pPr>
              <a:defRPr/>
            </a:pPr>
            <a:r>
              <a:rPr lang="en-US" sz="2000" dirty="0">
                <a:solidFill>
                  <a:schemeClr val="tx2"/>
                </a:solidFill>
              </a:rPr>
              <a:t>NRAC run for 21/22 compared to run for 20/21</a:t>
            </a:r>
          </a:p>
        </c:rich>
      </c:tx>
    </c:title>
    <c:plotArea>
      <c:layout>
        <c:manualLayout>
          <c:layoutTarget val="inner"/>
          <c:xMode val="edge"/>
          <c:yMode val="edge"/>
          <c:x val="0.13654038440173333"/>
          <c:y val="0.1933973612884384"/>
          <c:w val="0.84729243047068903"/>
          <c:h val="0.57640847756003866"/>
        </c:manualLayout>
      </c:layout>
      <c:barChart>
        <c:barDir val="col"/>
        <c:grouping val="clustered"/>
        <c:ser>
          <c:idx val="0"/>
          <c:order val="0"/>
          <c:tx>
            <c:strRef>
              <c:f>'Unified Share data'!$D$49</c:f>
              <c:strCache>
                <c:ptCount val="1"/>
                <c:pt idx="0">
                  <c:v>2020/21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cat>
            <c:strRef>
              <c:f>'Unified Share data'!$C$50:$C$63</c:f>
              <c:strCache>
                <c:ptCount val="14"/>
                <c:pt idx="0">
                  <c:v>Ayrshire &amp; Arran</c:v>
                </c:pt>
                <c:pt idx="1">
                  <c:v>Borders</c:v>
                </c:pt>
                <c:pt idx="2">
                  <c:v>Fife</c:v>
                </c:pt>
                <c:pt idx="3">
                  <c:v>Greater Glasgow &amp; Clyde</c:v>
                </c:pt>
                <c:pt idx="4">
                  <c:v>Highland</c:v>
                </c:pt>
                <c:pt idx="5">
                  <c:v>Lanarkshire</c:v>
                </c:pt>
                <c:pt idx="6">
                  <c:v>Grampian</c:v>
                </c:pt>
                <c:pt idx="7">
                  <c:v>Orkney</c:v>
                </c:pt>
                <c:pt idx="8">
                  <c:v>Lothian</c:v>
                </c:pt>
                <c:pt idx="9">
                  <c:v>Tayside</c:v>
                </c:pt>
                <c:pt idx="10">
                  <c:v>Forth Valley</c:v>
                </c:pt>
                <c:pt idx="11">
                  <c:v>Western Isles</c:v>
                </c:pt>
                <c:pt idx="12">
                  <c:v>Dumfries &amp; Galloway</c:v>
                </c:pt>
                <c:pt idx="13">
                  <c:v>Shetland</c:v>
                </c:pt>
              </c:strCache>
            </c:strRef>
          </c:cat>
          <c:val>
            <c:numRef>
              <c:f>'Unified Share data'!$D$50:$D$63</c:f>
              <c:numCache>
                <c:formatCode>\+0.00%;\-0.00%</c:formatCode>
                <c:ptCount val="14"/>
                <c:pt idx="0">
                  <c:v>4.4962336035877723E-3</c:v>
                </c:pt>
                <c:pt idx="1">
                  <c:v>2.1324573135644348E-3</c:v>
                </c:pt>
                <c:pt idx="2">
                  <c:v>1.7485095122246469E-3</c:v>
                </c:pt>
                <c:pt idx="3">
                  <c:v>-8.4483938724663008E-3</c:v>
                </c:pt>
                <c:pt idx="4">
                  <c:v>4.6816850244425327E-3</c:v>
                </c:pt>
                <c:pt idx="5">
                  <c:v>-1.3697135246779504E-3</c:v>
                </c:pt>
                <c:pt idx="6">
                  <c:v>-2.6249960436200456E-3</c:v>
                </c:pt>
                <c:pt idx="7">
                  <c:v>3.5066660802263205E-4</c:v>
                </c:pt>
                <c:pt idx="8">
                  <c:v>-8.2224678674956767E-3</c:v>
                </c:pt>
                <c:pt idx="9">
                  <c:v>3.2433906321021394E-3</c:v>
                </c:pt>
                <c:pt idx="10">
                  <c:v>-8.5857341034889715E-5</c:v>
                </c:pt>
                <c:pt idx="11">
                  <c:v>6.5763962066379533E-4</c:v>
                </c:pt>
                <c:pt idx="12">
                  <c:v>3.3503176338486422E-3</c:v>
                </c:pt>
                <c:pt idx="13">
                  <c:v>9.0528700838191691E-5</c:v>
                </c:pt>
              </c:numCache>
            </c:numRef>
          </c:val>
        </c:ser>
        <c:ser>
          <c:idx val="1"/>
          <c:order val="1"/>
          <c:tx>
            <c:strRef>
              <c:f>'Unified Share data'!$E$49</c:f>
              <c:strCache>
                <c:ptCount val="1"/>
                <c:pt idx="0">
                  <c:v>2021/22</c:v>
                </c:pt>
              </c:strCache>
            </c:strRef>
          </c:tx>
          <c:spPr>
            <a:solidFill>
              <a:schemeClr val="tx2"/>
            </a:solidFill>
          </c:spPr>
          <c:cat>
            <c:strRef>
              <c:f>'Unified Share data'!$C$50:$C$63</c:f>
              <c:strCache>
                <c:ptCount val="14"/>
                <c:pt idx="0">
                  <c:v>Ayrshire &amp; Arran</c:v>
                </c:pt>
                <c:pt idx="1">
                  <c:v>Borders</c:v>
                </c:pt>
                <c:pt idx="2">
                  <c:v>Fife</c:v>
                </c:pt>
                <c:pt idx="3">
                  <c:v>Greater Glasgow &amp; Clyde</c:v>
                </c:pt>
                <c:pt idx="4">
                  <c:v>Highland</c:v>
                </c:pt>
                <c:pt idx="5">
                  <c:v>Lanarkshire</c:v>
                </c:pt>
                <c:pt idx="6">
                  <c:v>Grampian</c:v>
                </c:pt>
                <c:pt idx="7">
                  <c:v>Orkney</c:v>
                </c:pt>
                <c:pt idx="8">
                  <c:v>Lothian</c:v>
                </c:pt>
                <c:pt idx="9">
                  <c:v>Tayside</c:v>
                </c:pt>
                <c:pt idx="10">
                  <c:v>Forth Valley</c:v>
                </c:pt>
                <c:pt idx="11">
                  <c:v>Western Isles</c:v>
                </c:pt>
                <c:pt idx="12">
                  <c:v>Dumfries &amp; Galloway</c:v>
                </c:pt>
                <c:pt idx="13">
                  <c:v>Shetland</c:v>
                </c:pt>
              </c:strCache>
            </c:strRef>
          </c:cat>
          <c:val>
            <c:numRef>
              <c:f>'Unified Share data'!$E$50:$E$63</c:f>
              <c:numCache>
                <c:formatCode>\+0.00%;\-0.00%</c:formatCode>
                <c:ptCount val="14"/>
                <c:pt idx="0">
                  <c:v>4.8720951753239983E-3</c:v>
                </c:pt>
                <c:pt idx="1">
                  <c:v>2.2804014530454189E-3</c:v>
                </c:pt>
                <c:pt idx="2">
                  <c:v>1.9805423440283246E-3</c:v>
                </c:pt>
                <c:pt idx="3">
                  <c:v>-1.0125792687406486E-2</c:v>
                </c:pt>
                <c:pt idx="4">
                  <c:v>5.107407613787307E-3</c:v>
                </c:pt>
                <c:pt idx="5">
                  <c:v>-1.7244411357901781E-3</c:v>
                </c:pt>
                <c:pt idx="6">
                  <c:v>-2.3204493524541792E-3</c:v>
                </c:pt>
                <c:pt idx="7">
                  <c:v>4.2501744822522378E-4</c:v>
                </c:pt>
                <c:pt idx="8">
                  <c:v>-9.0140183371447205E-3</c:v>
                </c:pt>
                <c:pt idx="9">
                  <c:v>3.9487849110205371E-3</c:v>
                </c:pt>
                <c:pt idx="10">
                  <c:v>4.4373431663212523E-5</c:v>
                </c:pt>
                <c:pt idx="11">
                  <c:v>6.9896412054496252E-4</c:v>
                </c:pt>
                <c:pt idx="12">
                  <c:v>3.7454118626035733E-3</c:v>
                </c:pt>
                <c:pt idx="13">
                  <c:v>8.1703152553033533E-5</c:v>
                </c:pt>
              </c:numCache>
            </c:numRef>
          </c:val>
        </c:ser>
        <c:axId val="89265664"/>
        <c:axId val="89267584"/>
      </c:barChart>
      <c:catAx>
        <c:axId val="892656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600" dirty="0" smtClean="0"/>
                  <a:t>NHS Board</a:t>
                </a:r>
                <a:endParaRPr lang="en-GB" sz="1600" dirty="0"/>
              </a:p>
            </c:rich>
          </c:tx>
          <c:layout>
            <c:manualLayout>
              <c:xMode val="edge"/>
              <c:yMode val="edge"/>
              <c:x val="0.50039370625486068"/>
              <c:y val="0.95564358357294454"/>
            </c:manualLayout>
          </c:layout>
        </c:title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89267584"/>
        <c:crosses val="autoZero"/>
        <c:auto val="1"/>
        <c:lblAlgn val="ctr"/>
        <c:lblOffset val="100"/>
      </c:catAx>
      <c:valAx>
        <c:axId val="89267584"/>
        <c:scaling>
          <c:orientation val="minMax"/>
          <c:max val="2.0000000000000011E-2"/>
          <c:min val="-2.0000000000000011E-2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Change in % Share</a:t>
                </a:r>
              </a:p>
            </c:rich>
          </c:tx>
          <c:layout>
            <c:manualLayout>
              <c:xMode val="edge"/>
              <c:yMode val="edge"/>
              <c:x val="2.0374356552975606E-2"/>
              <c:y val="0.35397592580305748"/>
            </c:manualLayout>
          </c:layout>
        </c:title>
        <c:numFmt formatCode="0.0%" sourceLinked="0"/>
        <c:tickLblPos val="nextTo"/>
        <c:spPr>
          <a:ln>
            <a:prstDash val="sysDash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89265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15668629411565"/>
          <c:y val="0.20116811694315237"/>
          <c:w val="0.1300376643810707"/>
          <c:h val="0.10647895042697489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Unified Shares - Change in % share as  consequence of MLC adjustments NRAC run for 21/22 compared to run for 20/21</a:t>
            </a:r>
          </a:p>
        </c:rich>
      </c:tx>
      <c:layout>
        <c:manualLayout>
          <c:xMode val="edge"/>
          <c:yMode val="edge"/>
          <c:x val="0.10549455714963248"/>
          <c:y val="1.1425384144805512E-2"/>
        </c:manualLayout>
      </c:layout>
    </c:title>
    <c:plotArea>
      <c:layout>
        <c:manualLayout>
          <c:layoutTarget val="inner"/>
          <c:xMode val="edge"/>
          <c:yMode val="edge"/>
          <c:x val="0.1095896997847743"/>
          <c:y val="0.18386291938057026"/>
          <c:w val="0.87534892105217521"/>
          <c:h val="0.57299396043998263"/>
        </c:manualLayout>
      </c:layout>
      <c:barChart>
        <c:barDir val="col"/>
        <c:grouping val="clustered"/>
        <c:ser>
          <c:idx val="0"/>
          <c:order val="0"/>
          <c:tx>
            <c:strRef>
              <c:f>'Unified Share data'!$D$65</c:f>
              <c:strCache>
                <c:ptCount val="1"/>
                <c:pt idx="0">
                  <c:v>2020/21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cat>
            <c:strRef>
              <c:f>'Unified Share data'!$C$66:$C$79</c:f>
              <c:strCache>
                <c:ptCount val="14"/>
                <c:pt idx="0">
                  <c:v>Ayrshire &amp; Arran</c:v>
                </c:pt>
                <c:pt idx="1">
                  <c:v>Borders</c:v>
                </c:pt>
                <c:pt idx="2">
                  <c:v>Fife</c:v>
                </c:pt>
                <c:pt idx="3">
                  <c:v>Greater Glasgow &amp; Clyde</c:v>
                </c:pt>
                <c:pt idx="4">
                  <c:v>Highland</c:v>
                </c:pt>
                <c:pt idx="5">
                  <c:v>Lanarkshire</c:v>
                </c:pt>
                <c:pt idx="6">
                  <c:v>Grampian</c:v>
                </c:pt>
                <c:pt idx="7">
                  <c:v>Orkney</c:v>
                </c:pt>
                <c:pt idx="8">
                  <c:v>Lothian</c:v>
                </c:pt>
                <c:pt idx="9">
                  <c:v>Tayside</c:v>
                </c:pt>
                <c:pt idx="10">
                  <c:v>Forth Valley</c:v>
                </c:pt>
                <c:pt idx="11">
                  <c:v>Western Isles</c:v>
                </c:pt>
                <c:pt idx="12">
                  <c:v>Dumfries &amp; Galloway</c:v>
                </c:pt>
                <c:pt idx="13">
                  <c:v>Shetland</c:v>
                </c:pt>
              </c:strCache>
            </c:strRef>
          </c:cat>
          <c:val>
            <c:numRef>
              <c:f>'Unified Share data'!$D$66:$D$79</c:f>
              <c:numCache>
                <c:formatCode>\+0.00%;\-0.00%</c:formatCode>
                <c:ptCount val="14"/>
                <c:pt idx="0">
                  <c:v>2.6008598304152059E-3</c:v>
                </c:pt>
                <c:pt idx="1">
                  <c:v>-2.2812442195008636E-3</c:v>
                </c:pt>
                <c:pt idx="2">
                  <c:v>-7.2821221962643444E-4</c:v>
                </c:pt>
                <c:pt idx="3">
                  <c:v>1.9377843237742533E-2</c:v>
                </c:pt>
                <c:pt idx="4">
                  <c:v>-3.8202000033553682E-3</c:v>
                </c:pt>
                <c:pt idx="5">
                  <c:v>6.3575083688519052E-3</c:v>
                </c:pt>
                <c:pt idx="6">
                  <c:v>-9.6535501030077294E-3</c:v>
                </c:pt>
                <c:pt idx="7">
                  <c:v>-3.0279526251133723E-4</c:v>
                </c:pt>
                <c:pt idx="8">
                  <c:v>-6.6276202923436812E-3</c:v>
                </c:pt>
                <c:pt idx="9">
                  <c:v>-1.985120409775277E-3</c:v>
                </c:pt>
                <c:pt idx="10">
                  <c:v>-1.2787808666738037E-3</c:v>
                </c:pt>
                <c:pt idx="11">
                  <c:v>-1.1192303527722116E-4</c:v>
                </c:pt>
                <c:pt idx="12">
                  <c:v>-1.2500950816817145E-3</c:v>
                </c:pt>
                <c:pt idx="13">
                  <c:v>-2.9666994325625739E-4</c:v>
                </c:pt>
              </c:numCache>
            </c:numRef>
          </c:val>
        </c:ser>
        <c:ser>
          <c:idx val="1"/>
          <c:order val="1"/>
          <c:tx>
            <c:strRef>
              <c:f>'Unified Share data'!$E$65</c:f>
              <c:strCache>
                <c:ptCount val="1"/>
                <c:pt idx="0">
                  <c:v>2021/22</c:v>
                </c:pt>
              </c:strCache>
            </c:strRef>
          </c:tx>
          <c:spPr>
            <a:solidFill>
              <a:schemeClr val="tx2"/>
            </a:solidFill>
          </c:spPr>
          <c:cat>
            <c:strRef>
              <c:f>'Unified Share data'!$C$66:$C$79</c:f>
              <c:strCache>
                <c:ptCount val="14"/>
                <c:pt idx="0">
                  <c:v>Ayrshire &amp; Arran</c:v>
                </c:pt>
                <c:pt idx="1">
                  <c:v>Borders</c:v>
                </c:pt>
                <c:pt idx="2">
                  <c:v>Fife</c:v>
                </c:pt>
                <c:pt idx="3">
                  <c:v>Greater Glasgow &amp; Clyde</c:v>
                </c:pt>
                <c:pt idx="4">
                  <c:v>Highland</c:v>
                </c:pt>
                <c:pt idx="5">
                  <c:v>Lanarkshire</c:v>
                </c:pt>
                <c:pt idx="6">
                  <c:v>Grampian</c:v>
                </c:pt>
                <c:pt idx="7">
                  <c:v>Orkney</c:v>
                </c:pt>
                <c:pt idx="8">
                  <c:v>Lothian</c:v>
                </c:pt>
                <c:pt idx="9">
                  <c:v>Tayside</c:v>
                </c:pt>
                <c:pt idx="10">
                  <c:v>Forth Valley</c:v>
                </c:pt>
                <c:pt idx="11">
                  <c:v>Western Isles</c:v>
                </c:pt>
                <c:pt idx="12">
                  <c:v>Dumfries &amp; Galloway</c:v>
                </c:pt>
                <c:pt idx="13">
                  <c:v>Shetland</c:v>
                </c:pt>
              </c:strCache>
            </c:strRef>
          </c:cat>
          <c:val>
            <c:numRef>
              <c:f>'Unified Share data'!$E$66:$E$79</c:f>
              <c:numCache>
                <c:formatCode>\+0.00%;\-0.00%</c:formatCode>
                <c:ptCount val="14"/>
                <c:pt idx="0">
                  <c:v>2.5571438370234206E-3</c:v>
                </c:pt>
                <c:pt idx="1">
                  <c:v>-2.2431823613367399E-3</c:v>
                </c:pt>
                <c:pt idx="2">
                  <c:v>-7.0362766411850885E-4</c:v>
                </c:pt>
                <c:pt idx="3">
                  <c:v>1.893981094404746E-2</c:v>
                </c:pt>
                <c:pt idx="4">
                  <c:v>-3.7351637386933445E-3</c:v>
                </c:pt>
                <c:pt idx="5">
                  <c:v>6.2451779760976239E-3</c:v>
                </c:pt>
                <c:pt idx="6">
                  <c:v>-9.4027568011350246E-3</c:v>
                </c:pt>
                <c:pt idx="7">
                  <c:v>-3.0221938097128273E-4</c:v>
                </c:pt>
                <c:pt idx="8">
                  <c:v>-6.495210131762773E-3</c:v>
                </c:pt>
                <c:pt idx="9">
                  <c:v>-1.9957981272747402E-3</c:v>
                </c:pt>
                <c:pt idx="10">
                  <c:v>-1.2605376111815359E-3</c:v>
                </c:pt>
                <c:pt idx="11">
                  <c:v>-1.0819272364722723E-4</c:v>
                </c:pt>
                <c:pt idx="12">
                  <c:v>-1.2089713038681942E-3</c:v>
                </c:pt>
                <c:pt idx="13">
                  <c:v>-2.8647291317927825E-4</c:v>
                </c:pt>
              </c:numCache>
            </c:numRef>
          </c:val>
        </c:ser>
        <c:axId val="89319296"/>
        <c:axId val="89194496"/>
      </c:barChart>
      <c:catAx>
        <c:axId val="893192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600" dirty="0" smtClean="0"/>
                  <a:t>NHS Board</a:t>
                </a:r>
                <a:endParaRPr lang="en-GB" sz="1600" dirty="0"/>
              </a:p>
            </c:rich>
          </c:tx>
          <c:layout>
            <c:manualLayout>
              <c:xMode val="edge"/>
              <c:yMode val="edge"/>
              <c:x val="0.46965347723257478"/>
              <c:y val="0.89616230043062539"/>
            </c:manualLayout>
          </c:layout>
        </c:title>
        <c:tickLblPos val="low"/>
        <c:crossAx val="89194496"/>
        <c:crosses val="autoZero"/>
        <c:auto val="1"/>
        <c:lblAlgn val="ctr"/>
        <c:lblOffset val="100"/>
      </c:catAx>
      <c:valAx>
        <c:axId val="89194496"/>
        <c:scaling>
          <c:orientation val="minMax"/>
          <c:max val="2.0000000000000011E-2"/>
          <c:min val="-2.0000000000000011E-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dirty="0" smtClean="0"/>
                  <a:t>Change </a:t>
                </a:r>
                <a:r>
                  <a:rPr lang="en-US" sz="1600" dirty="0"/>
                  <a:t>in % Share</a:t>
                </a:r>
              </a:p>
            </c:rich>
          </c:tx>
        </c:title>
        <c:numFmt formatCode="0.0%" sourceLinked="0"/>
        <c:tickLblPos val="nextTo"/>
        <c:crossAx val="89319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259347138267881"/>
          <c:y val="0.22553399979614291"/>
          <c:w val="0.12769925627836878"/>
          <c:h val="0.10331949575805068"/>
        </c:manualLayout>
      </c:layout>
      <c:overlay val="1"/>
      <c:spPr>
        <a:solidFill>
          <a:schemeClr val="bg1"/>
        </a:solidFill>
      </c:spPr>
    </c:legend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Unified Shares - Change in % share as  consequence of Excess Cost a</a:t>
            </a:r>
            <a:r>
              <a:rPr lang="en-US" sz="2400" baseline="0" dirty="0">
                <a:solidFill>
                  <a:schemeClr val="tx2"/>
                </a:solidFill>
              </a:rPr>
              <a:t>djustments </a:t>
            </a:r>
            <a:r>
              <a:rPr lang="en-US" sz="2400" dirty="0">
                <a:solidFill>
                  <a:schemeClr val="tx2"/>
                </a:solidFill>
              </a:rPr>
              <a:t>NRAC run for 21/22 compared to run for 20/21</a:t>
            </a:r>
          </a:p>
        </c:rich>
      </c:tx>
      <c:layout>
        <c:manualLayout>
          <c:xMode val="edge"/>
          <c:yMode val="edge"/>
          <c:x val="8.4569422841906564E-2"/>
          <c:y val="1.2608696227716364E-2"/>
        </c:manualLayout>
      </c:layout>
    </c:title>
    <c:plotArea>
      <c:layout>
        <c:manualLayout>
          <c:layoutTarget val="inner"/>
          <c:xMode val="edge"/>
          <c:yMode val="edge"/>
          <c:x val="0.11763577195126482"/>
          <c:y val="0.22396074533653654"/>
          <c:w val="0.8661970429211574"/>
          <c:h val="0.527222886182938"/>
        </c:manualLayout>
      </c:layout>
      <c:barChart>
        <c:barDir val="col"/>
        <c:grouping val="clustered"/>
        <c:ser>
          <c:idx val="0"/>
          <c:order val="0"/>
          <c:tx>
            <c:strRef>
              <c:f>'Unified Share data'!$D$82</c:f>
              <c:strCache>
                <c:ptCount val="1"/>
                <c:pt idx="0">
                  <c:v>2020/21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cat>
            <c:strRef>
              <c:f>'Unified Share data'!$C$83:$C$96</c:f>
              <c:strCache>
                <c:ptCount val="14"/>
                <c:pt idx="0">
                  <c:v>Ayrshire &amp; Arran</c:v>
                </c:pt>
                <c:pt idx="1">
                  <c:v>Borders</c:v>
                </c:pt>
                <c:pt idx="2">
                  <c:v>Fife</c:v>
                </c:pt>
                <c:pt idx="3">
                  <c:v>Greater Glasgow &amp; Clyde</c:v>
                </c:pt>
                <c:pt idx="4">
                  <c:v>Highland</c:v>
                </c:pt>
                <c:pt idx="5">
                  <c:v>Lanarkshire</c:v>
                </c:pt>
                <c:pt idx="6">
                  <c:v>Grampian</c:v>
                </c:pt>
                <c:pt idx="7">
                  <c:v>Orkney</c:v>
                </c:pt>
                <c:pt idx="8">
                  <c:v>Lothian</c:v>
                </c:pt>
                <c:pt idx="9">
                  <c:v>Tayside</c:v>
                </c:pt>
                <c:pt idx="10">
                  <c:v>Forth Valley</c:v>
                </c:pt>
                <c:pt idx="11">
                  <c:v>Western Isles</c:v>
                </c:pt>
                <c:pt idx="12">
                  <c:v>Dumfries &amp; Galloway</c:v>
                </c:pt>
                <c:pt idx="13">
                  <c:v>Shetland</c:v>
                </c:pt>
              </c:strCache>
            </c:strRef>
          </c:cat>
          <c:val>
            <c:numRef>
              <c:f>'Unified Share data'!$D$83:$D$96</c:f>
              <c:numCache>
                <c:formatCode>\+0.00%;\-0.00%</c:formatCode>
                <c:ptCount val="14"/>
                <c:pt idx="0">
                  <c:v>-6.7633669411154573E-4</c:v>
                </c:pt>
                <c:pt idx="1">
                  <c:v>1.5176618302327127E-4</c:v>
                </c:pt>
                <c:pt idx="2">
                  <c:v>-1.1241891922225558E-3</c:v>
                </c:pt>
                <c:pt idx="3">
                  <c:v>-1.6778643975710328E-3</c:v>
                </c:pt>
                <c:pt idx="4">
                  <c:v>4.4023827296753174E-3</c:v>
                </c:pt>
                <c:pt idx="5">
                  <c:v>-2.0479325248723055E-3</c:v>
                </c:pt>
                <c:pt idx="6">
                  <c:v>2.5030130131402394E-4</c:v>
                </c:pt>
                <c:pt idx="7">
                  <c:v>7.5795840768821997E-4</c:v>
                </c:pt>
                <c:pt idx="8">
                  <c:v>-1.370715697618958E-3</c:v>
                </c:pt>
                <c:pt idx="9">
                  <c:v>-9.0300365940140968E-5</c:v>
                </c:pt>
                <c:pt idx="10">
                  <c:v>-8.1595455889066587E-4</c:v>
                </c:pt>
                <c:pt idx="11">
                  <c:v>1.0972024607507065E-3</c:v>
                </c:pt>
                <c:pt idx="12">
                  <c:v>3.5179830633798342E-4</c:v>
                </c:pt>
                <c:pt idx="13">
                  <c:v>7.9188404243764224E-4</c:v>
                </c:pt>
              </c:numCache>
            </c:numRef>
          </c:val>
        </c:ser>
        <c:ser>
          <c:idx val="1"/>
          <c:order val="1"/>
          <c:tx>
            <c:strRef>
              <c:f>'Unified Share data'!$E$82</c:f>
              <c:strCache>
                <c:ptCount val="1"/>
                <c:pt idx="0">
                  <c:v>2021/22</c:v>
                </c:pt>
              </c:strCache>
            </c:strRef>
          </c:tx>
          <c:spPr>
            <a:solidFill>
              <a:schemeClr val="tx2"/>
            </a:solidFill>
          </c:spPr>
          <c:cat>
            <c:strRef>
              <c:f>'Unified Share data'!$C$83:$C$96</c:f>
              <c:strCache>
                <c:ptCount val="14"/>
                <c:pt idx="0">
                  <c:v>Ayrshire &amp; Arran</c:v>
                </c:pt>
                <c:pt idx="1">
                  <c:v>Borders</c:v>
                </c:pt>
                <c:pt idx="2">
                  <c:v>Fife</c:v>
                </c:pt>
                <c:pt idx="3">
                  <c:v>Greater Glasgow &amp; Clyde</c:v>
                </c:pt>
                <c:pt idx="4">
                  <c:v>Highland</c:v>
                </c:pt>
                <c:pt idx="5">
                  <c:v>Lanarkshire</c:v>
                </c:pt>
                <c:pt idx="6">
                  <c:v>Grampian</c:v>
                </c:pt>
                <c:pt idx="7">
                  <c:v>Orkney</c:v>
                </c:pt>
                <c:pt idx="8">
                  <c:v>Lothian</c:v>
                </c:pt>
                <c:pt idx="9">
                  <c:v>Tayside</c:v>
                </c:pt>
                <c:pt idx="10">
                  <c:v>Forth Valley</c:v>
                </c:pt>
                <c:pt idx="11">
                  <c:v>Western Isles</c:v>
                </c:pt>
                <c:pt idx="12">
                  <c:v>Dumfries &amp; Galloway</c:v>
                </c:pt>
                <c:pt idx="13">
                  <c:v>Shetland</c:v>
                </c:pt>
              </c:strCache>
            </c:strRef>
          </c:cat>
          <c:val>
            <c:numRef>
              <c:f>'Unified Share data'!$E$83:$E$96</c:f>
              <c:numCache>
                <c:formatCode>\+0.00%;\-0.00%</c:formatCode>
                <c:ptCount val="14"/>
                <c:pt idx="0">
                  <c:v>-7.1161309440338815E-4</c:v>
                </c:pt>
                <c:pt idx="1">
                  <c:v>1.3726483902161079E-4</c:v>
                </c:pt>
                <c:pt idx="2">
                  <c:v>-1.1401759030014603E-3</c:v>
                </c:pt>
                <c:pt idx="3">
                  <c:v>-2.2643092240675657E-3</c:v>
                </c:pt>
                <c:pt idx="4">
                  <c:v>5.6182873931902994E-3</c:v>
                </c:pt>
                <c:pt idx="5">
                  <c:v>-2.0716825078717642E-3</c:v>
                </c:pt>
                <c:pt idx="6">
                  <c:v>-1.7415204939849604E-5</c:v>
                </c:pt>
                <c:pt idx="7">
                  <c:v>8.6099105571791907E-4</c:v>
                </c:pt>
                <c:pt idx="8">
                  <c:v>-1.7603698149971101E-3</c:v>
                </c:pt>
                <c:pt idx="9">
                  <c:v>-2.2046520999492736E-4</c:v>
                </c:pt>
                <c:pt idx="10">
                  <c:v>-8.3227673087065681E-4</c:v>
                </c:pt>
                <c:pt idx="11">
                  <c:v>1.2443755215626377E-3</c:v>
                </c:pt>
                <c:pt idx="12">
                  <c:v>3.0193972907124243E-4</c:v>
                </c:pt>
                <c:pt idx="13">
                  <c:v>8.5544915158313817E-4</c:v>
                </c:pt>
              </c:numCache>
            </c:numRef>
          </c:val>
        </c:ser>
        <c:axId val="89235840"/>
        <c:axId val="89237760"/>
      </c:barChart>
      <c:catAx>
        <c:axId val="892358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 dirty="0" smtClean="0"/>
                  <a:t>NHS Board</a:t>
                </a:r>
                <a:endParaRPr lang="en-GB" sz="1600" dirty="0"/>
              </a:p>
            </c:rich>
          </c:tx>
          <c:layout>
            <c:manualLayout>
              <c:xMode val="edge"/>
              <c:yMode val="edge"/>
              <c:x val="0.45125830926193383"/>
              <c:y val="0.94822314743781777"/>
            </c:manualLayout>
          </c:layout>
        </c:title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89237760"/>
        <c:crosses val="autoZero"/>
        <c:auto val="1"/>
        <c:lblAlgn val="ctr"/>
        <c:lblOffset val="100"/>
      </c:catAx>
      <c:valAx>
        <c:axId val="89237760"/>
        <c:scaling>
          <c:orientation val="minMax"/>
          <c:max val="2.0000000000000011E-2"/>
          <c:min val="-2.0000000000000011E-2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Change in % Share</a:t>
                </a:r>
              </a:p>
            </c:rich>
          </c:tx>
        </c:title>
        <c:numFmt formatCode="0.0%" sourceLinked="0"/>
        <c:tickLblPos val="nextTo"/>
        <c:spPr>
          <a:ln>
            <a:prstDash val="sysDash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89235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950914834599435"/>
          <c:y val="0.23696522483566146"/>
          <c:w val="0.11174885395247521"/>
          <c:h val="8.8238735783690278E-2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2400">
                <a:solidFill>
                  <a:schemeClr val="tx2"/>
                </a:solidFill>
              </a:defRPr>
            </a:pPr>
            <a:r>
              <a:rPr lang="en-GB" sz="2400" dirty="0">
                <a:solidFill>
                  <a:schemeClr val="tx2"/>
                </a:solidFill>
              </a:rPr>
              <a:t>2021/22 Final Unified Share difference from 2020/21 </a:t>
            </a:r>
            <a:r>
              <a:rPr lang="en-GB" sz="2400" dirty="0" smtClean="0">
                <a:solidFill>
                  <a:schemeClr val="tx2"/>
                </a:solidFill>
              </a:rPr>
              <a:t>NRAC </a:t>
            </a:r>
            <a:endParaRPr lang="en-GB" sz="240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7.7960428253462583E-2"/>
          <c:y val="2.5067698411902092E-2"/>
        </c:manualLayout>
      </c:layout>
    </c:title>
    <c:plotArea>
      <c:layout>
        <c:manualLayout>
          <c:layoutTarget val="inner"/>
          <c:xMode val="edge"/>
          <c:yMode val="edge"/>
          <c:x val="0.11117117244810069"/>
          <c:y val="0.16489465975292691"/>
          <c:w val="0.87936259439371312"/>
          <c:h val="0.79579415340345883"/>
        </c:manualLayout>
      </c:layout>
      <c:barChart>
        <c:barDir val="col"/>
        <c:grouping val="clustered"/>
        <c:ser>
          <c:idx val="1"/>
          <c:order val="0"/>
          <c:tx>
            <c:strRef>
              <c:f>Sheet1!$B$12</c:f>
              <c:strCache>
                <c:ptCount val="1"/>
                <c:pt idx="0">
                  <c:v>Ayrshire &amp; Arran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Sheet1!$H$12</c:f>
              <c:numCache>
                <c:formatCode>0.00%</c:formatCode>
                <c:ptCount val="1"/>
                <c:pt idx="0">
                  <c:v>4.4311446439987486E-5</c:v>
                </c:pt>
              </c:numCache>
            </c:numRef>
          </c:val>
        </c:ser>
        <c:ser>
          <c:idx val="0"/>
          <c:order val="1"/>
          <c:tx>
            <c:strRef>
              <c:f>Sheet1!$B$13</c:f>
              <c:strCache>
                <c:ptCount val="1"/>
                <c:pt idx="0">
                  <c:v>Borders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Sheet1!$H$13</c:f>
              <c:numCache>
                <c:formatCode>0.00%</c:formatCode>
                <c:ptCount val="1"/>
                <c:pt idx="0">
                  <c:v>1.624836534930219E-4</c:v>
                </c:pt>
              </c:numCache>
            </c:numRef>
          </c:val>
        </c:ser>
        <c:ser>
          <c:idx val="2"/>
          <c:order val="2"/>
          <c:tx>
            <c:strRef>
              <c:f>Sheet1!$B$14</c:f>
              <c:strCache>
                <c:ptCount val="1"/>
                <c:pt idx="0">
                  <c:v>Fife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Sheet1!$H$14</c:f>
              <c:numCache>
                <c:formatCode>0.00%</c:formatCode>
                <c:ptCount val="1"/>
                <c:pt idx="0">
                  <c:v>-6.1992444035805072E-5</c:v>
                </c:pt>
              </c:numCache>
            </c:numRef>
          </c:val>
        </c:ser>
        <c:ser>
          <c:idx val="3"/>
          <c:order val="3"/>
          <c:tx>
            <c:strRef>
              <c:f>Sheet1!$B$15</c:f>
              <c:strCache>
                <c:ptCount val="1"/>
                <c:pt idx="0">
                  <c:v>Greater Glasgow &amp; Clyde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Sheet1!$H$15</c:f>
              <c:numCache>
                <c:formatCode>0.00%</c:formatCode>
                <c:ptCount val="1"/>
                <c:pt idx="0">
                  <c:v>3.5199568927710178E-4</c:v>
                </c:pt>
              </c:numCache>
            </c:numRef>
          </c:val>
        </c:ser>
        <c:ser>
          <c:idx val="4"/>
          <c:order val="4"/>
          <c:tx>
            <c:strRef>
              <c:f>Sheet1!$B$16</c:f>
              <c:strCache>
                <c:ptCount val="1"/>
                <c:pt idx="0">
                  <c:v>Highland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Sheet1!$H$16</c:f>
              <c:numCache>
                <c:formatCode>0.00%</c:formatCode>
                <c:ptCount val="1"/>
                <c:pt idx="0">
                  <c:v>1.4961858210710315E-4</c:v>
                </c:pt>
              </c:numCache>
            </c:numRef>
          </c:val>
        </c:ser>
        <c:ser>
          <c:idx val="5"/>
          <c:order val="5"/>
          <c:tx>
            <c:strRef>
              <c:f>Sheet1!$B$17</c:f>
              <c:strCache>
                <c:ptCount val="1"/>
                <c:pt idx="0">
                  <c:v>Lanarkshire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Sheet1!$H$17</c:f>
              <c:numCache>
                <c:formatCode>0.00%</c:formatCode>
                <c:ptCount val="1"/>
                <c:pt idx="0">
                  <c:v>-3.5252841678865053E-4</c:v>
                </c:pt>
              </c:numCache>
            </c:numRef>
          </c:val>
        </c:ser>
        <c:ser>
          <c:idx val="6"/>
          <c:order val="6"/>
          <c:tx>
            <c:strRef>
              <c:f>Sheet1!$B$18</c:f>
              <c:strCache>
                <c:ptCount val="1"/>
                <c:pt idx="0">
                  <c:v>Grampian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Sheet1!$H$18</c:f>
              <c:numCache>
                <c:formatCode>0.00%</c:formatCode>
                <c:ptCount val="1"/>
                <c:pt idx="0">
                  <c:v>-1.3272643030506478E-3</c:v>
                </c:pt>
              </c:numCache>
            </c:numRef>
          </c:val>
        </c:ser>
        <c:ser>
          <c:idx val="7"/>
          <c:order val="7"/>
          <c:tx>
            <c:strRef>
              <c:f>Sheet1!$B$19</c:f>
              <c:strCache>
                <c:ptCount val="1"/>
                <c:pt idx="0">
                  <c:v>Orkney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Sheet1!$H$19</c:f>
              <c:numCache>
                <c:formatCode>0.00%</c:formatCode>
                <c:ptCount val="1"/>
                <c:pt idx="0">
                  <c:v>6.4296292082139978E-5</c:v>
                </c:pt>
              </c:numCache>
            </c:numRef>
          </c:val>
        </c:ser>
        <c:ser>
          <c:idx val="8"/>
          <c:order val="8"/>
          <c:tx>
            <c:strRef>
              <c:f>Sheet1!$B$20</c:f>
              <c:strCache>
                <c:ptCount val="1"/>
                <c:pt idx="0">
                  <c:v>Lothian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Sheet1!$H$20</c:f>
              <c:numCache>
                <c:formatCode>0.00%</c:formatCode>
                <c:ptCount val="1"/>
                <c:pt idx="0">
                  <c:v>3.4889900349091606E-4</c:v>
                </c:pt>
              </c:numCache>
            </c:numRef>
          </c:val>
        </c:ser>
        <c:ser>
          <c:idx val="9"/>
          <c:order val="9"/>
          <c:tx>
            <c:strRef>
              <c:f>Sheet1!$B$21</c:f>
              <c:strCache>
                <c:ptCount val="1"/>
                <c:pt idx="0">
                  <c:v>Tayside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Sheet1!$H$21</c:f>
              <c:numCache>
                <c:formatCode>0.00%</c:formatCode>
                <c:ptCount val="1"/>
                <c:pt idx="0">
                  <c:v>2.5352493987659819E-4</c:v>
                </c:pt>
              </c:numCache>
            </c:numRef>
          </c:val>
        </c:ser>
        <c:ser>
          <c:idx val="10"/>
          <c:order val="10"/>
          <c:tx>
            <c:strRef>
              <c:f>Sheet1!$B$22</c:f>
              <c:strCache>
                <c:ptCount val="1"/>
                <c:pt idx="0">
                  <c:v>Forth Valley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Sheet1!$H$22</c:f>
              <c:numCache>
                <c:formatCode>0.00%</c:formatCode>
                <c:ptCount val="1"/>
                <c:pt idx="0">
                  <c:v>1.5263408220291685E-4</c:v>
                </c:pt>
              </c:numCache>
            </c:numRef>
          </c:val>
        </c:ser>
        <c:ser>
          <c:idx val="11"/>
          <c:order val="11"/>
          <c:tx>
            <c:strRef>
              <c:f>Sheet1!$B$23</c:f>
              <c:strCache>
                <c:ptCount val="1"/>
                <c:pt idx="0">
                  <c:v>Western Isles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Sheet1!$H$23</c:f>
              <c:numCache>
                <c:formatCode>0.00%</c:formatCode>
                <c:ptCount val="1"/>
                <c:pt idx="0">
                  <c:v>3.5275344321849289E-5</c:v>
                </c:pt>
              </c:numCache>
            </c:numRef>
          </c:val>
        </c:ser>
        <c:ser>
          <c:idx val="12"/>
          <c:order val="12"/>
          <c:tx>
            <c:strRef>
              <c:f>Sheet1!$B$24</c:f>
              <c:strCache>
                <c:ptCount val="1"/>
                <c:pt idx="0">
                  <c:v>Dumfries &amp; Galloway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Sheet1!$H$24</c:f>
              <c:numCache>
                <c:formatCode>0.00%</c:formatCode>
                <c:ptCount val="1"/>
                <c:pt idx="0">
                  <c:v>2.3616157296458759E-4</c:v>
                </c:pt>
              </c:numCache>
            </c:numRef>
          </c:val>
        </c:ser>
        <c:ser>
          <c:idx val="13"/>
          <c:order val="13"/>
          <c:tx>
            <c:strRef>
              <c:f>Sheet1!$B$25</c:f>
              <c:strCache>
                <c:ptCount val="1"/>
                <c:pt idx="0">
                  <c:v>Shetland</c:v>
                </c:pt>
              </c:strCache>
            </c:strRef>
          </c:tx>
          <c:cat>
            <c:strRef>
              <c:f>Sheet1!$H$11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Sheet1!$H$25</c:f>
              <c:numCache>
                <c:formatCode>0.00%</c:formatCode>
                <c:ptCount val="1"/>
                <c:pt idx="0">
                  <c:v>-5.7415442381078775E-5</c:v>
                </c:pt>
              </c:numCache>
            </c:numRef>
          </c:val>
        </c:ser>
        <c:gapWidth val="100"/>
        <c:overlap val="-25"/>
        <c:axId val="90383872"/>
        <c:axId val="90385408"/>
      </c:barChart>
      <c:catAx>
        <c:axId val="90383872"/>
        <c:scaling>
          <c:orientation val="minMax"/>
        </c:scaling>
        <c:axPos val="b"/>
        <c:numFmt formatCode="General" sourceLinked="1"/>
        <c:tickLblPos val="nextTo"/>
        <c:crossAx val="90385408"/>
        <c:crosses val="autoZero"/>
        <c:auto val="1"/>
        <c:lblAlgn val="ctr"/>
        <c:lblOffset val="100"/>
      </c:catAx>
      <c:valAx>
        <c:axId val="90385408"/>
        <c:scaling>
          <c:orientation val="minMax"/>
          <c:max val="5.0000000000000027E-3"/>
          <c:min val="-5.0000000000000027E-3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600" dirty="0" smtClean="0"/>
                  <a:t>Percentage</a:t>
                </a:r>
                <a:endParaRPr lang="en-GB" sz="1600" dirty="0"/>
              </a:p>
            </c:rich>
          </c:tx>
        </c:title>
        <c:numFmt formatCode="0.00%" sourceLinked="1"/>
        <c:tickLblPos val="nextTo"/>
        <c:crossAx val="90383872"/>
        <c:crosses val="autoZero"/>
        <c:crossBetween val="between"/>
      </c:valAx>
      <c:spPr>
        <a:noFill/>
      </c:spPr>
    </c:plotArea>
    <c:legend>
      <c:legendPos val="b"/>
      <c:layout>
        <c:manualLayout>
          <c:xMode val="edge"/>
          <c:yMode val="edge"/>
          <c:x val="0.10808906298821121"/>
          <c:y val="0.70165596197230262"/>
          <c:w val="0.88828637236112029"/>
          <c:h val="0.22877235552641603"/>
        </c:manualLayout>
      </c:layout>
      <c:spPr>
        <a:solidFill>
          <a:prstClr val="white">
            <a:alpha val="90000"/>
          </a:prstClr>
        </a:solidFill>
        <a:ln w="9525" cmpd="sng">
          <a:solidFill>
            <a:prstClr val="black">
              <a:tint val="75000"/>
              <a:shade val="95000"/>
              <a:satMod val="105000"/>
            </a:prstClr>
          </a:solidFill>
          <a:prstDash val="solid"/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</c:chart>
  <c:txPr>
    <a:bodyPr/>
    <a:lstStyle/>
    <a:p>
      <a:pPr>
        <a:defRPr sz="12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b="1"/>
            </a:pPr>
            <a:r>
              <a:rPr lang="en-GB" sz="2400" b="1" dirty="0" smtClean="0">
                <a:solidFill>
                  <a:schemeClr val="tx2"/>
                </a:solidFill>
              </a:rPr>
              <a:t>2014/2016</a:t>
            </a:r>
            <a:r>
              <a:rPr lang="en-GB" sz="2400" b="1" baseline="0" dirty="0" smtClean="0">
                <a:solidFill>
                  <a:schemeClr val="tx2"/>
                </a:solidFill>
              </a:rPr>
              <a:t> Population estimates &amp; projections</a:t>
            </a:r>
            <a:endParaRPr lang="en-GB" sz="2400" b="1" dirty="0">
              <a:solidFill>
                <a:schemeClr val="tx2"/>
              </a:solidFill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13915231290887167"/>
          <c:y val="0.14708521486436696"/>
          <c:w val="0.85463486013424905"/>
          <c:h val="0.69840258955502621"/>
        </c:manualLayout>
      </c:layout>
      <c:lineChart>
        <c:grouping val="standard"/>
        <c:ser>
          <c:idx val="2"/>
          <c:order val="0"/>
          <c:tx>
            <c:strRef>
              <c:f>'national estimatesprojections'!$B$7</c:f>
              <c:strCache>
                <c:ptCount val="1"/>
                <c:pt idx="0">
                  <c:v>Historic mid-year estimates</c:v>
                </c:pt>
              </c:strCache>
            </c:strRef>
          </c:tx>
          <c:marker>
            <c:symbol val="none"/>
          </c:marker>
          <c:cat>
            <c:numRef>
              <c:f>'national estimatesprojections'!$C$4:$BI$4</c:f>
              <c:numCache>
                <c:formatCode>General</c:formatCode>
                <c:ptCount val="5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  <c:pt idx="41">
                  <c:v>2022</c:v>
                </c:pt>
                <c:pt idx="42">
                  <c:v>2023</c:v>
                </c:pt>
                <c:pt idx="43">
                  <c:v>2024</c:v>
                </c:pt>
                <c:pt idx="44">
                  <c:v>2025</c:v>
                </c:pt>
                <c:pt idx="45">
                  <c:v>2026</c:v>
                </c:pt>
                <c:pt idx="46">
                  <c:v>2027</c:v>
                </c:pt>
                <c:pt idx="47">
                  <c:v>2028</c:v>
                </c:pt>
                <c:pt idx="48">
                  <c:v>2029</c:v>
                </c:pt>
                <c:pt idx="49">
                  <c:v>2030</c:v>
                </c:pt>
                <c:pt idx="50">
                  <c:v>2031</c:v>
                </c:pt>
                <c:pt idx="51">
                  <c:v>2032</c:v>
                </c:pt>
                <c:pt idx="52">
                  <c:v>2033</c:v>
                </c:pt>
                <c:pt idx="53">
                  <c:v>2034</c:v>
                </c:pt>
                <c:pt idx="54">
                  <c:v>2035</c:v>
                </c:pt>
                <c:pt idx="55">
                  <c:v>2036</c:v>
                </c:pt>
                <c:pt idx="56">
                  <c:v>2037</c:v>
                </c:pt>
                <c:pt idx="57">
                  <c:v>2038</c:v>
                </c:pt>
                <c:pt idx="58">
                  <c:v>2039</c:v>
                </c:pt>
              </c:numCache>
            </c:numRef>
          </c:cat>
          <c:val>
            <c:numRef>
              <c:f>'national estimatesprojections'!$C$7:$BI$7</c:f>
              <c:numCache>
                <c:formatCode>General</c:formatCode>
                <c:ptCount val="59"/>
                <c:pt idx="0">
                  <c:v>5180200</c:v>
                </c:pt>
                <c:pt idx="1">
                  <c:v>5164540</c:v>
                </c:pt>
                <c:pt idx="2">
                  <c:v>5148120</c:v>
                </c:pt>
                <c:pt idx="3">
                  <c:v>5138880</c:v>
                </c:pt>
                <c:pt idx="4">
                  <c:v>5127890</c:v>
                </c:pt>
                <c:pt idx="5">
                  <c:v>5111760</c:v>
                </c:pt>
                <c:pt idx="6">
                  <c:v>5099020</c:v>
                </c:pt>
                <c:pt idx="7">
                  <c:v>5077440</c:v>
                </c:pt>
                <c:pt idx="8">
                  <c:v>5078190</c:v>
                </c:pt>
                <c:pt idx="9">
                  <c:v>5081270</c:v>
                </c:pt>
                <c:pt idx="10">
                  <c:v>5083330</c:v>
                </c:pt>
                <c:pt idx="11">
                  <c:v>5085620</c:v>
                </c:pt>
                <c:pt idx="12">
                  <c:v>5092460</c:v>
                </c:pt>
                <c:pt idx="13">
                  <c:v>5102210</c:v>
                </c:pt>
                <c:pt idx="14">
                  <c:v>5103690</c:v>
                </c:pt>
                <c:pt idx="15">
                  <c:v>5092190</c:v>
                </c:pt>
                <c:pt idx="16">
                  <c:v>5083340</c:v>
                </c:pt>
                <c:pt idx="17">
                  <c:v>5077070</c:v>
                </c:pt>
                <c:pt idx="18">
                  <c:v>5071950</c:v>
                </c:pt>
                <c:pt idx="19">
                  <c:v>5062940</c:v>
                </c:pt>
                <c:pt idx="20">
                  <c:v>5064200</c:v>
                </c:pt>
                <c:pt idx="21">
                  <c:v>5066000</c:v>
                </c:pt>
                <c:pt idx="22">
                  <c:v>5068500</c:v>
                </c:pt>
                <c:pt idx="23">
                  <c:v>5084300</c:v>
                </c:pt>
                <c:pt idx="24">
                  <c:v>5110200</c:v>
                </c:pt>
                <c:pt idx="25">
                  <c:v>5133000</c:v>
                </c:pt>
                <c:pt idx="26">
                  <c:v>5170000</c:v>
                </c:pt>
                <c:pt idx="27">
                  <c:v>5202900</c:v>
                </c:pt>
                <c:pt idx="28">
                  <c:v>5231900</c:v>
                </c:pt>
                <c:pt idx="29">
                  <c:v>5262200</c:v>
                </c:pt>
                <c:pt idx="30">
                  <c:v>5299900</c:v>
                </c:pt>
                <c:pt idx="31">
                  <c:v>5313600</c:v>
                </c:pt>
                <c:pt idx="32">
                  <c:v>5327700</c:v>
                </c:pt>
                <c:pt idx="33">
                  <c:v>5347600</c:v>
                </c:pt>
                <c:pt idx="34">
                  <c:v>5373000</c:v>
                </c:pt>
                <c:pt idx="35">
                  <c:v>5404700</c:v>
                </c:pt>
                <c:pt idx="36">
                  <c:v>5424800</c:v>
                </c:pt>
              </c:numCache>
            </c:numRef>
          </c:val>
        </c:ser>
        <c:ser>
          <c:idx val="0"/>
          <c:order val="1"/>
          <c:tx>
            <c:strRef>
              <c:f>'national estimatesprojections'!$B$5</c:f>
              <c:strCache>
                <c:ptCount val="1"/>
                <c:pt idx="0">
                  <c:v>2014-based projection</c:v>
                </c:pt>
              </c:strCache>
            </c:strRef>
          </c:tx>
          <c:marker>
            <c:symbol val="none"/>
          </c:marker>
          <c:cat>
            <c:numRef>
              <c:f>'national estimatesprojections'!$C$4:$BI$4</c:f>
              <c:numCache>
                <c:formatCode>General</c:formatCode>
                <c:ptCount val="5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  <c:pt idx="41">
                  <c:v>2022</c:v>
                </c:pt>
                <c:pt idx="42">
                  <c:v>2023</c:v>
                </c:pt>
                <c:pt idx="43">
                  <c:v>2024</c:v>
                </c:pt>
                <c:pt idx="44">
                  <c:v>2025</c:v>
                </c:pt>
                <c:pt idx="45">
                  <c:v>2026</c:v>
                </c:pt>
                <c:pt idx="46">
                  <c:v>2027</c:v>
                </c:pt>
                <c:pt idx="47">
                  <c:v>2028</c:v>
                </c:pt>
                <c:pt idx="48">
                  <c:v>2029</c:v>
                </c:pt>
                <c:pt idx="49">
                  <c:v>2030</c:v>
                </c:pt>
                <c:pt idx="50">
                  <c:v>2031</c:v>
                </c:pt>
                <c:pt idx="51">
                  <c:v>2032</c:v>
                </c:pt>
                <c:pt idx="52">
                  <c:v>2033</c:v>
                </c:pt>
                <c:pt idx="53">
                  <c:v>2034</c:v>
                </c:pt>
                <c:pt idx="54">
                  <c:v>2035</c:v>
                </c:pt>
                <c:pt idx="55">
                  <c:v>2036</c:v>
                </c:pt>
                <c:pt idx="56">
                  <c:v>2037</c:v>
                </c:pt>
                <c:pt idx="57">
                  <c:v>2038</c:v>
                </c:pt>
                <c:pt idx="58">
                  <c:v>2039</c:v>
                </c:pt>
              </c:numCache>
            </c:numRef>
          </c:cat>
          <c:val>
            <c:numRef>
              <c:f>'national estimatesprojections'!$C$5:$BI$5</c:f>
              <c:numCache>
                <c:formatCode>General</c:formatCode>
                <c:ptCount val="59"/>
                <c:pt idx="33" formatCode="#,##0">
                  <c:v>5347600</c:v>
                </c:pt>
                <c:pt idx="34" formatCode="#,##0">
                  <c:v>5364732</c:v>
                </c:pt>
                <c:pt idx="35" formatCode="#,##0">
                  <c:v>5380278</c:v>
                </c:pt>
                <c:pt idx="36" formatCode="#,##0">
                  <c:v>5395632</c:v>
                </c:pt>
                <c:pt idx="37" formatCode="#,##0">
                  <c:v>5411524</c:v>
                </c:pt>
                <c:pt idx="38" formatCode="#,##0">
                  <c:v>5427982</c:v>
                </c:pt>
                <c:pt idx="39" formatCode="#,##0">
                  <c:v>5444919</c:v>
                </c:pt>
                <c:pt idx="40" formatCode="#,##0">
                  <c:v>5462255</c:v>
                </c:pt>
                <c:pt idx="41" formatCode="#,##0">
                  <c:v>5479651</c:v>
                </c:pt>
                <c:pt idx="42" formatCode="#,##0">
                  <c:v>5497051</c:v>
                </c:pt>
                <c:pt idx="43" formatCode="#,##0">
                  <c:v>5514402</c:v>
                </c:pt>
                <c:pt idx="44" formatCode="#,##0">
                  <c:v>5531581</c:v>
                </c:pt>
                <c:pt idx="45" formatCode="#,##0">
                  <c:v>5548442</c:v>
                </c:pt>
                <c:pt idx="46" formatCode="#,##0">
                  <c:v>5564854</c:v>
                </c:pt>
                <c:pt idx="47" formatCode="#,##0">
                  <c:v>5580706</c:v>
                </c:pt>
                <c:pt idx="48" formatCode="#,##0">
                  <c:v>5595826</c:v>
                </c:pt>
                <c:pt idx="49" formatCode="#,##0">
                  <c:v>5610151</c:v>
                </c:pt>
                <c:pt idx="50" formatCode="#,##0">
                  <c:v>5623630</c:v>
                </c:pt>
                <c:pt idx="51" formatCode="#,##0">
                  <c:v>5636210</c:v>
                </c:pt>
                <c:pt idx="52" formatCode="#,##0">
                  <c:v>5647883</c:v>
                </c:pt>
                <c:pt idx="53" formatCode="#,##0">
                  <c:v>5658708</c:v>
                </c:pt>
                <c:pt idx="54" formatCode="#,##0">
                  <c:v>5668657</c:v>
                </c:pt>
                <c:pt idx="55" formatCode="#,##0">
                  <c:v>5677815</c:v>
                </c:pt>
                <c:pt idx="56" formatCode="#,##0">
                  <c:v>5686286</c:v>
                </c:pt>
                <c:pt idx="57" formatCode="#,##0">
                  <c:v>5694142</c:v>
                </c:pt>
                <c:pt idx="58" formatCode="#,##0">
                  <c:v>5701476</c:v>
                </c:pt>
              </c:numCache>
            </c:numRef>
          </c:val>
        </c:ser>
        <c:ser>
          <c:idx val="1"/>
          <c:order val="2"/>
          <c:tx>
            <c:strRef>
              <c:f>'national estimatesprojections'!$B$6</c:f>
              <c:strCache>
                <c:ptCount val="1"/>
                <c:pt idx="0">
                  <c:v>2016-based projection</c:v>
                </c:pt>
              </c:strCache>
            </c:strRef>
          </c:tx>
          <c:marker>
            <c:symbol val="none"/>
          </c:marker>
          <c:cat>
            <c:numRef>
              <c:f>'national estimatesprojections'!$C$4:$BI$4</c:f>
              <c:numCache>
                <c:formatCode>General</c:formatCode>
                <c:ptCount val="5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  <c:pt idx="41">
                  <c:v>2022</c:v>
                </c:pt>
                <c:pt idx="42">
                  <c:v>2023</c:v>
                </c:pt>
                <c:pt idx="43">
                  <c:v>2024</c:v>
                </c:pt>
                <c:pt idx="44">
                  <c:v>2025</c:v>
                </c:pt>
                <c:pt idx="45">
                  <c:v>2026</c:v>
                </c:pt>
                <c:pt idx="46">
                  <c:v>2027</c:v>
                </c:pt>
                <c:pt idx="47">
                  <c:v>2028</c:v>
                </c:pt>
                <c:pt idx="48">
                  <c:v>2029</c:v>
                </c:pt>
                <c:pt idx="49">
                  <c:v>2030</c:v>
                </c:pt>
                <c:pt idx="50">
                  <c:v>2031</c:v>
                </c:pt>
                <c:pt idx="51">
                  <c:v>2032</c:v>
                </c:pt>
                <c:pt idx="52">
                  <c:v>2033</c:v>
                </c:pt>
                <c:pt idx="53">
                  <c:v>2034</c:v>
                </c:pt>
                <c:pt idx="54">
                  <c:v>2035</c:v>
                </c:pt>
                <c:pt idx="55">
                  <c:v>2036</c:v>
                </c:pt>
                <c:pt idx="56">
                  <c:v>2037</c:v>
                </c:pt>
                <c:pt idx="57">
                  <c:v>2038</c:v>
                </c:pt>
                <c:pt idx="58">
                  <c:v>2039</c:v>
                </c:pt>
              </c:numCache>
            </c:numRef>
          </c:cat>
          <c:val>
            <c:numRef>
              <c:f>'national estimatesprojections'!$C$6:$BI$6</c:f>
              <c:numCache>
                <c:formatCode>General</c:formatCode>
                <c:ptCount val="59"/>
                <c:pt idx="35" formatCode="#,##0">
                  <c:v>5404700</c:v>
                </c:pt>
                <c:pt idx="36" formatCode="#,##0">
                  <c:v>5425998</c:v>
                </c:pt>
                <c:pt idx="37" formatCode="#,##0">
                  <c:v>5449080</c:v>
                </c:pt>
                <c:pt idx="38" formatCode="#,##0">
                  <c:v>5470324</c:v>
                </c:pt>
                <c:pt idx="39" formatCode="#,##0">
                  <c:v>5490604</c:v>
                </c:pt>
                <c:pt idx="40" formatCode="#,##0">
                  <c:v>5508461</c:v>
                </c:pt>
                <c:pt idx="41" formatCode="#,##0">
                  <c:v>5523776</c:v>
                </c:pt>
                <c:pt idx="42" formatCode="#,##0">
                  <c:v>5537959</c:v>
                </c:pt>
                <c:pt idx="43" formatCode="#,##0">
                  <c:v>5551941</c:v>
                </c:pt>
                <c:pt idx="44" formatCode="#,##0">
                  <c:v>5565612</c:v>
                </c:pt>
                <c:pt idx="45" formatCode="#,##0">
                  <c:v>5578822</c:v>
                </c:pt>
                <c:pt idx="46" formatCode="#,##0">
                  <c:v>5591471</c:v>
                </c:pt>
                <c:pt idx="47" formatCode="#,##0">
                  <c:v>5603543</c:v>
                </c:pt>
                <c:pt idx="48" formatCode="#,##0">
                  <c:v>5614884</c:v>
                </c:pt>
                <c:pt idx="49" formatCode="#,##0">
                  <c:v>5625370</c:v>
                </c:pt>
                <c:pt idx="50" formatCode="#,##0">
                  <c:v>5635061</c:v>
                </c:pt>
                <c:pt idx="51" formatCode="#,##0">
                  <c:v>5643857</c:v>
                </c:pt>
                <c:pt idx="52" formatCode="#,##0">
                  <c:v>5651785</c:v>
                </c:pt>
                <c:pt idx="53" formatCode="#,##0">
                  <c:v>5658871</c:v>
                </c:pt>
                <c:pt idx="54" formatCode="#,##0">
                  <c:v>5665209</c:v>
                </c:pt>
                <c:pt idx="55" formatCode="#,##0">
                  <c:v>5670895</c:v>
                </c:pt>
                <c:pt idx="56" formatCode="#,##0">
                  <c:v>5676045</c:v>
                </c:pt>
                <c:pt idx="57" formatCode="#,##0">
                  <c:v>5680804</c:v>
                </c:pt>
                <c:pt idx="58" formatCode="#,##0">
                  <c:v>5685244</c:v>
                </c:pt>
              </c:numCache>
            </c:numRef>
          </c:val>
        </c:ser>
        <c:ser>
          <c:idx val="3"/>
          <c:order val="3"/>
          <c:tx>
            <c:strRef>
              <c:f>'national estimatesprojections'!$B$8</c:f>
              <c:strCache>
                <c:ptCount val="1"/>
                <c:pt idx="0">
                  <c:v>Rebased populations used in NRAC</c:v>
                </c:pt>
              </c:strCache>
            </c:strRef>
          </c:tx>
          <c:marker>
            <c:symbol val="square"/>
            <c:size val="5"/>
          </c:marker>
          <c:cat>
            <c:numRef>
              <c:f>'national estimatesprojections'!$C$4:$BI$4</c:f>
              <c:numCache>
                <c:formatCode>General</c:formatCode>
                <c:ptCount val="5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  <c:pt idx="41">
                  <c:v>2022</c:v>
                </c:pt>
                <c:pt idx="42">
                  <c:v>2023</c:v>
                </c:pt>
                <c:pt idx="43">
                  <c:v>2024</c:v>
                </c:pt>
                <c:pt idx="44">
                  <c:v>2025</c:v>
                </c:pt>
                <c:pt idx="45">
                  <c:v>2026</c:v>
                </c:pt>
                <c:pt idx="46">
                  <c:v>2027</c:v>
                </c:pt>
                <c:pt idx="47">
                  <c:v>2028</c:v>
                </c:pt>
                <c:pt idx="48">
                  <c:v>2029</c:v>
                </c:pt>
                <c:pt idx="49">
                  <c:v>2030</c:v>
                </c:pt>
                <c:pt idx="50">
                  <c:v>2031</c:v>
                </c:pt>
                <c:pt idx="51">
                  <c:v>2032</c:v>
                </c:pt>
                <c:pt idx="52">
                  <c:v>2033</c:v>
                </c:pt>
                <c:pt idx="53">
                  <c:v>2034</c:v>
                </c:pt>
                <c:pt idx="54">
                  <c:v>2035</c:v>
                </c:pt>
                <c:pt idx="55">
                  <c:v>2036</c:v>
                </c:pt>
                <c:pt idx="56">
                  <c:v>2037</c:v>
                </c:pt>
                <c:pt idx="57">
                  <c:v>2038</c:v>
                </c:pt>
                <c:pt idx="58">
                  <c:v>2039</c:v>
                </c:pt>
              </c:numCache>
            </c:numRef>
          </c:cat>
          <c:val>
            <c:numRef>
              <c:f>'national estimatesprojections'!$C$8:$BI$8</c:f>
              <c:numCache>
                <c:formatCode>General</c:formatCode>
                <c:ptCount val="59"/>
                <c:pt idx="35" formatCode="#,##0">
                  <c:v>5387199.0000000009</c:v>
                </c:pt>
                <c:pt idx="36" formatCode="#,##0">
                  <c:v>5414577.0000000019</c:v>
                </c:pt>
                <c:pt idx="37" formatCode="#,##0">
                  <c:v>5436592</c:v>
                </c:pt>
                <c:pt idx="38" formatCode="#,##0">
                  <c:v>5459240</c:v>
                </c:pt>
                <c:pt idx="39" formatCode="#,##0">
                  <c:v>5469341</c:v>
                </c:pt>
                <c:pt idx="40" formatCode="#,##0">
                  <c:v>5507263.0000000028</c:v>
                </c:pt>
              </c:numCache>
            </c:numRef>
          </c:val>
        </c:ser>
        <c:marker val="1"/>
        <c:axId val="86471040"/>
        <c:axId val="86472960"/>
      </c:lineChart>
      <c:catAx>
        <c:axId val="864710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600" dirty="0" smtClean="0"/>
                  <a:t>Year</a:t>
                </a:r>
                <a:endParaRPr lang="en-GB" sz="1600" dirty="0"/>
              </a:p>
            </c:rich>
          </c:tx>
          <c:layout/>
        </c:title>
        <c:numFmt formatCode="General" sourceLinked="1"/>
        <c:tickLblPos val="nextTo"/>
        <c:txPr>
          <a:bodyPr rot="-5400000" vert="horz"/>
          <a:lstStyle/>
          <a:p>
            <a:pPr>
              <a:defRPr sz="1400"/>
            </a:pPr>
            <a:endParaRPr lang="en-US"/>
          </a:p>
        </c:txPr>
        <c:crossAx val="86472960"/>
        <c:crosses val="autoZero"/>
        <c:auto val="1"/>
        <c:lblAlgn val="ctr"/>
        <c:lblOffset val="100"/>
      </c:catAx>
      <c:valAx>
        <c:axId val="86472960"/>
        <c:scaling>
          <c:orientation val="minMax"/>
          <c:min val="5000000"/>
        </c:scaling>
        <c:axPos val="l"/>
        <c:majorGridlines>
          <c:spPr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dash"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600" dirty="0" smtClean="0"/>
                  <a:t>Population</a:t>
                </a:r>
                <a:endParaRPr lang="en-GB" sz="16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86471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568523114457579"/>
          <c:y val="0.14481750507104479"/>
          <c:w val="0.40910134238180451"/>
          <c:h val="0.15981532370691504"/>
        </c:manualLayout>
      </c:layout>
      <c:spPr>
        <a:solidFill>
          <a:schemeClr val="bg1"/>
        </a:solidFill>
        <a:ln>
          <a:solidFill>
            <a:sysClr val="windowText" lastClr="000000">
              <a:shade val="95000"/>
              <a:satMod val="105000"/>
            </a:sysClr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 sz="24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2000" b="0">
                <a:solidFill>
                  <a:schemeClr val="tx2"/>
                </a:solidFill>
              </a:defRPr>
            </a:pPr>
            <a:r>
              <a:rPr lang="en-US" sz="2400" b="1" dirty="0">
                <a:solidFill>
                  <a:schemeClr val="tx2"/>
                </a:solidFill>
              </a:rPr>
              <a:t>Difference between 2014 Projections and 2016 Projections by Year and Health Board</a:t>
            </a:r>
          </a:p>
        </c:rich>
      </c:tx>
      <c:layout>
        <c:manualLayout>
          <c:xMode val="edge"/>
          <c:yMode val="edge"/>
          <c:x val="0.14528960367352881"/>
          <c:y val="0"/>
        </c:manualLayout>
      </c:layout>
      <c:spPr>
        <a:noFill/>
      </c:spPr>
    </c:title>
    <c:plotArea>
      <c:layout>
        <c:manualLayout>
          <c:layoutTarget val="inner"/>
          <c:xMode val="edge"/>
          <c:yMode val="edge"/>
          <c:x val="0.11737179665222383"/>
          <c:y val="0.16440899318393212"/>
          <c:w val="0.86555382735251662"/>
          <c:h val="0.55292441573528295"/>
        </c:manualLayout>
      </c:layout>
      <c:barChart>
        <c:barDir val="col"/>
        <c:grouping val="clustered"/>
        <c:ser>
          <c:idx val="4"/>
          <c:order val="0"/>
          <c:tx>
            <c:strRef>
              <c:f>'actual trends with projections'!$AL$37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projections'!$AL$38:$AL$51</c:f>
              <c:numCache>
                <c:formatCode>#,##0</c:formatCode>
                <c:ptCount val="14"/>
                <c:pt idx="0">
                  <c:v>652</c:v>
                </c:pt>
                <c:pt idx="1">
                  <c:v>395</c:v>
                </c:pt>
                <c:pt idx="2">
                  <c:v>502</c:v>
                </c:pt>
                <c:pt idx="3">
                  <c:v>1390</c:v>
                </c:pt>
                <c:pt idx="4">
                  <c:v>2199</c:v>
                </c:pt>
                <c:pt idx="5">
                  <c:v>-4534</c:v>
                </c:pt>
                <c:pt idx="6">
                  <c:v>18385</c:v>
                </c:pt>
                <c:pt idx="7">
                  <c:v>948</c:v>
                </c:pt>
                <c:pt idx="8">
                  <c:v>3055</c:v>
                </c:pt>
                <c:pt idx="9">
                  <c:v>7885</c:v>
                </c:pt>
                <c:pt idx="10">
                  <c:v>211</c:v>
                </c:pt>
                <c:pt idx="11">
                  <c:v>-55</c:v>
                </c:pt>
                <c:pt idx="12">
                  <c:v>-647</c:v>
                </c:pt>
                <c:pt idx="13">
                  <c:v>-20</c:v>
                </c:pt>
              </c:numCache>
            </c:numRef>
          </c:val>
        </c:ser>
        <c:ser>
          <c:idx val="5"/>
          <c:order val="1"/>
          <c:tx>
            <c:strRef>
              <c:f>'actual trends with projections'!$AM$37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projections'!$AM$38:$AM$51</c:f>
              <c:numCache>
                <c:formatCode>#,##0</c:formatCode>
                <c:ptCount val="14"/>
                <c:pt idx="0">
                  <c:v>958</c:v>
                </c:pt>
                <c:pt idx="1">
                  <c:v>512</c:v>
                </c:pt>
                <c:pt idx="2">
                  <c:v>660</c:v>
                </c:pt>
                <c:pt idx="3">
                  <c:v>1487</c:v>
                </c:pt>
                <c:pt idx="4">
                  <c:v>2574</c:v>
                </c:pt>
                <c:pt idx="5">
                  <c:v>-4844</c:v>
                </c:pt>
                <c:pt idx="6">
                  <c:v>22176</c:v>
                </c:pt>
                <c:pt idx="7">
                  <c:v>1186</c:v>
                </c:pt>
                <c:pt idx="8">
                  <c:v>3933</c:v>
                </c:pt>
                <c:pt idx="9">
                  <c:v>9307</c:v>
                </c:pt>
                <c:pt idx="10">
                  <c:v>203</c:v>
                </c:pt>
                <c:pt idx="11">
                  <c:v>-37</c:v>
                </c:pt>
                <c:pt idx="12">
                  <c:v>-584</c:v>
                </c:pt>
                <c:pt idx="13">
                  <c:v>25</c:v>
                </c:pt>
              </c:numCache>
            </c:numRef>
          </c:val>
        </c:ser>
        <c:ser>
          <c:idx val="6"/>
          <c:order val="2"/>
          <c:tx>
            <c:strRef>
              <c:f>'actual trends with projections'!$AN$37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projections'!$AN$38:$AN$51</c:f>
              <c:numCache>
                <c:formatCode>#,##0</c:formatCode>
                <c:ptCount val="14"/>
                <c:pt idx="0">
                  <c:v>1186</c:v>
                </c:pt>
                <c:pt idx="1">
                  <c:v>587</c:v>
                </c:pt>
                <c:pt idx="2">
                  <c:v>772</c:v>
                </c:pt>
                <c:pt idx="3">
                  <c:v>1470</c:v>
                </c:pt>
                <c:pt idx="4">
                  <c:v>2892</c:v>
                </c:pt>
                <c:pt idx="5">
                  <c:v>-5493</c:v>
                </c:pt>
                <c:pt idx="6">
                  <c:v>25062</c:v>
                </c:pt>
                <c:pt idx="7">
                  <c:v>1312</c:v>
                </c:pt>
                <c:pt idx="8">
                  <c:v>4684</c:v>
                </c:pt>
                <c:pt idx="9">
                  <c:v>10344</c:v>
                </c:pt>
                <c:pt idx="10">
                  <c:v>184</c:v>
                </c:pt>
                <c:pt idx="11">
                  <c:v>-33</c:v>
                </c:pt>
                <c:pt idx="12">
                  <c:v>-674</c:v>
                </c:pt>
                <c:pt idx="13">
                  <c:v>49</c:v>
                </c:pt>
              </c:numCache>
            </c:numRef>
          </c:val>
        </c:ser>
        <c:ser>
          <c:idx val="7"/>
          <c:order val="3"/>
          <c:tx>
            <c:strRef>
              <c:f>'actual trends with projections'!$AO$37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projections'!$AO$38:$AO$51</c:f>
              <c:numCache>
                <c:formatCode>#,##0</c:formatCode>
                <c:ptCount val="14"/>
                <c:pt idx="0">
                  <c:v>1413</c:v>
                </c:pt>
                <c:pt idx="1">
                  <c:v>646</c:v>
                </c:pt>
                <c:pt idx="2">
                  <c:v>812</c:v>
                </c:pt>
                <c:pt idx="3">
                  <c:v>1321</c:v>
                </c:pt>
                <c:pt idx="4">
                  <c:v>3182</c:v>
                </c:pt>
                <c:pt idx="5">
                  <c:v>-6489</c:v>
                </c:pt>
                <c:pt idx="6">
                  <c:v>27649</c:v>
                </c:pt>
                <c:pt idx="7">
                  <c:v>1439</c:v>
                </c:pt>
                <c:pt idx="8">
                  <c:v>5313</c:v>
                </c:pt>
                <c:pt idx="9">
                  <c:v>11034</c:v>
                </c:pt>
                <c:pt idx="10">
                  <c:v>170</c:v>
                </c:pt>
                <c:pt idx="11">
                  <c:v>-42</c:v>
                </c:pt>
                <c:pt idx="12">
                  <c:v>-840</c:v>
                </c:pt>
                <c:pt idx="13">
                  <c:v>77</c:v>
                </c:pt>
              </c:numCache>
            </c:numRef>
          </c:val>
        </c:ser>
        <c:ser>
          <c:idx val="8"/>
          <c:order val="4"/>
          <c:tx>
            <c:strRef>
              <c:f>'actual trends with projections'!$AP$37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projections'!$AP$38:$AP$51</c:f>
              <c:numCache>
                <c:formatCode>#,##0</c:formatCode>
                <c:ptCount val="14"/>
                <c:pt idx="0">
                  <c:v>1480</c:v>
                </c:pt>
                <c:pt idx="1">
                  <c:v>650</c:v>
                </c:pt>
                <c:pt idx="2">
                  <c:v>805</c:v>
                </c:pt>
                <c:pt idx="3">
                  <c:v>1062</c:v>
                </c:pt>
                <c:pt idx="4">
                  <c:v>3265</c:v>
                </c:pt>
                <c:pt idx="5">
                  <c:v>-7881</c:v>
                </c:pt>
                <c:pt idx="6">
                  <c:v>29659</c:v>
                </c:pt>
                <c:pt idx="7">
                  <c:v>1351</c:v>
                </c:pt>
                <c:pt idx="8">
                  <c:v>5567</c:v>
                </c:pt>
                <c:pt idx="9">
                  <c:v>11289</c:v>
                </c:pt>
                <c:pt idx="10">
                  <c:v>151</c:v>
                </c:pt>
                <c:pt idx="11">
                  <c:v>-56</c:v>
                </c:pt>
                <c:pt idx="12">
                  <c:v>-1210</c:v>
                </c:pt>
                <c:pt idx="13">
                  <c:v>74</c:v>
                </c:pt>
              </c:numCache>
            </c:numRef>
          </c:val>
        </c:ser>
        <c:ser>
          <c:idx val="0"/>
          <c:order val="5"/>
          <c:tx>
            <c:strRef>
              <c:f>'actual trends with projections'!$AQ$37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projections'!$AQ$38:$AQ$51</c:f>
              <c:numCache>
                <c:formatCode>#,##0</c:formatCode>
                <c:ptCount val="14"/>
                <c:pt idx="0">
                  <c:v>1466</c:v>
                </c:pt>
                <c:pt idx="1">
                  <c:v>621</c:v>
                </c:pt>
                <c:pt idx="2">
                  <c:v>771</c:v>
                </c:pt>
                <c:pt idx="3">
                  <c:v>672</c:v>
                </c:pt>
                <c:pt idx="4">
                  <c:v>3261</c:v>
                </c:pt>
                <c:pt idx="5">
                  <c:v>-9246</c:v>
                </c:pt>
                <c:pt idx="6">
                  <c:v>30319</c:v>
                </c:pt>
                <c:pt idx="7">
                  <c:v>1165</c:v>
                </c:pt>
                <c:pt idx="8">
                  <c:v>5638</c:v>
                </c:pt>
                <c:pt idx="9">
                  <c:v>11061</c:v>
                </c:pt>
                <c:pt idx="10">
                  <c:v>114</c:v>
                </c:pt>
                <c:pt idx="11">
                  <c:v>-78</c:v>
                </c:pt>
                <c:pt idx="12">
                  <c:v>-1706</c:v>
                </c:pt>
                <c:pt idx="13">
                  <c:v>67</c:v>
                </c:pt>
              </c:numCache>
            </c:numRef>
          </c:val>
        </c:ser>
        <c:axId val="88951808"/>
        <c:axId val="88958080"/>
      </c:barChart>
      <c:catAx>
        <c:axId val="889518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 b="1" dirty="0"/>
                  <a:t>NHS Board</a:t>
                </a:r>
              </a:p>
            </c:rich>
          </c:tx>
          <c:layout>
            <c:manualLayout>
              <c:xMode val="edge"/>
              <c:yMode val="edge"/>
              <c:x val="0.49066846105831158"/>
              <c:y val="0.91115589887848436"/>
            </c:manualLayout>
          </c:layout>
        </c:title>
        <c:numFmt formatCode="General" sourceLinked="1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88958080"/>
        <c:crosses val="autoZero"/>
        <c:auto val="1"/>
        <c:lblAlgn val="ctr"/>
        <c:lblOffset val="100"/>
      </c:catAx>
      <c:valAx>
        <c:axId val="889580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GB" sz="1600" b="1" dirty="0"/>
                  <a:t>Number </a:t>
                </a:r>
              </a:p>
            </c:rich>
          </c:tx>
          <c:layout>
            <c:manualLayout>
              <c:xMode val="edge"/>
              <c:yMode val="edge"/>
              <c:x val="5.8789764100285174E-3"/>
              <c:y val="0.3691932763326865"/>
            </c:manualLayout>
          </c:layout>
        </c:title>
        <c:numFmt formatCode="#,##0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8951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093984927600641"/>
          <c:y val="0.6764206305802698"/>
          <c:w val="0.85780739904880665"/>
          <c:h val="5.5698978392597978E-2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200" b="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2400" b="1">
                <a:solidFill>
                  <a:schemeClr val="tx2"/>
                </a:solidFill>
              </a:defRPr>
            </a:pPr>
            <a:r>
              <a:rPr lang="en-GB" sz="2400" b="1" dirty="0">
                <a:solidFill>
                  <a:schemeClr val="tx2"/>
                </a:solidFill>
              </a:rPr>
              <a:t>% Difference between 2014 and 2016 Projections</a:t>
            </a:r>
            <a:r>
              <a:rPr lang="en-GB" sz="2400" b="1" baseline="0" dirty="0">
                <a:solidFill>
                  <a:schemeClr val="tx2"/>
                </a:solidFill>
              </a:rPr>
              <a:t> by Year and Health Board</a:t>
            </a:r>
            <a:endParaRPr lang="en-GB" sz="2400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1143914997612232"/>
          <c:y val="6.3821179905647974E-3"/>
        </c:manualLayout>
      </c:layout>
    </c:title>
    <c:plotArea>
      <c:layout>
        <c:manualLayout>
          <c:layoutTarget val="inner"/>
          <c:xMode val="edge"/>
          <c:yMode val="edge"/>
          <c:x val="0.11035648375210468"/>
          <c:y val="0.14754903517627577"/>
          <c:w val="0.88919154973125958"/>
          <c:h val="0.60006730258760921"/>
        </c:manualLayout>
      </c:layout>
      <c:barChart>
        <c:barDir val="col"/>
        <c:grouping val="clustered"/>
        <c:ser>
          <c:idx val="4"/>
          <c:order val="0"/>
          <c:tx>
            <c:strRef>
              <c:f>'actual trends with projections'!$AL$54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projections'!$AL$55:$AL$69</c:f>
              <c:numCache>
                <c:formatCode>0.00%</c:formatCode>
                <c:ptCount val="15"/>
                <c:pt idx="0">
                  <c:v>1.7645610113207967E-3</c:v>
                </c:pt>
                <c:pt idx="1">
                  <c:v>3.4559087290130098E-3</c:v>
                </c:pt>
                <c:pt idx="2">
                  <c:v>3.3743589054171241E-3</c:v>
                </c:pt>
                <c:pt idx="3">
                  <c:v>3.7591646541162878E-3</c:v>
                </c:pt>
                <c:pt idx="4">
                  <c:v>7.2447772700466838E-3</c:v>
                </c:pt>
                <c:pt idx="5">
                  <c:v>-7.6036445170411231E-3</c:v>
                </c:pt>
                <c:pt idx="6">
                  <c:v>1.6013748218759043E-2</c:v>
                </c:pt>
                <c:pt idx="7">
                  <c:v>2.9521858008582508E-3</c:v>
                </c:pt>
                <c:pt idx="8">
                  <c:v>4.667007844545097E-3</c:v>
                </c:pt>
                <c:pt idx="9">
                  <c:v>8.951865416622214E-3</c:v>
                </c:pt>
                <c:pt idx="10">
                  <c:v>9.7396602658788769E-3</c:v>
                </c:pt>
                <c:pt idx="11">
                  <c:v>-2.3648793911510515E-3</c:v>
                </c:pt>
                <c:pt idx="12">
                  <c:v>-1.5510454573786142E-3</c:v>
                </c:pt>
                <c:pt idx="13">
                  <c:v>-7.4587901842321333E-4</c:v>
                </c:pt>
                <c:pt idx="14">
                  <c:v>5.6278856675177191E-3</c:v>
                </c:pt>
              </c:numCache>
            </c:numRef>
          </c:val>
        </c:ser>
        <c:ser>
          <c:idx val="5"/>
          <c:order val="1"/>
          <c:tx>
            <c:strRef>
              <c:f>'actual trends with projections'!$AM$54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projections'!$AM$55:$AM$69</c:f>
              <c:numCache>
                <c:formatCode>0.00%</c:formatCode>
                <c:ptCount val="15"/>
                <c:pt idx="0">
                  <c:v>2.596550761483235E-3</c:v>
                </c:pt>
                <c:pt idx="1">
                  <c:v>4.4743902332450725E-3</c:v>
                </c:pt>
                <c:pt idx="2">
                  <c:v>4.4454922035496655E-3</c:v>
                </c:pt>
                <c:pt idx="3">
                  <c:v>4.0122499089351518E-3</c:v>
                </c:pt>
                <c:pt idx="4">
                  <c:v>8.4523414693413873E-3</c:v>
                </c:pt>
                <c:pt idx="5">
                  <c:v>-8.0677128267307215E-3</c:v>
                </c:pt>
                <c:pt idx="6">
                  <c:v>1.9285239087047091E-2</c:v>
                </c:pt>
                <c:pt idx="7">
                  <c:v>3.6924379742027482E-3</c:v>
                </c:pt>
                <c:pt idx="8">
                  <c:v>6.0024266103001246E-3</c:v>
                </c:pt>
                <c:pt idx="9">
                  <c:v>1.0482000849191861E-2</c:v>
                </c:pt>
                <c:pt idx="10">
                  <c:v>9.3548387096774269E-3</c:v>
                </c:pt>
                <c:pt idx="11">
                  <c:v>-1.5905085328633468E-3</c:v>
                </c:pt>
                <c:pt idx="12">
                  <c:v>-1.3962406698129917E-3</c:v>
                </c:pt>
                <c:pt idx="13">
                  <c:v>9.3787515006002529E-4</c:v>
                </c:pt>
                <c:pt idx="14">
                  <c:v>6.94000433149701E-3</c:v>
                </c:pt>
              </c:numCache>
            </c:numRef>
          </c:val>
        </c:ser>
        <c:ser>
          <c:idx val="6"/>
          <c:order val="2"/>
          <c:tx>
            <c:strRef>
              <c:f>'actual trends with projections'!$AN$54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projections'!$AN$55:$AN$69</c:f>
              <c:numCache>
                <c:formatCode>0.00%</c:formatCode>
                <c:ptCount val="15"/>
                <c:pt idx="0">
                  <c:v>3.2185929375495295E-3</c:v>
                </c:pt>
                <c:pt idx="1">
                  <c:v>5.1221193532342653E-3</c:v>
                </c:pt>
                <c:pt idx="2">
                  <c:v>5.2095283082529194E-3</c:v>
                </c:pt>
                <c:pt idx="3">
                  <c:v>3.9558771686683796E-3</c:v>
                </c:pt>
                <c:pt idx="4">
                  <c:v>9.4647444813536086E-3</c:v>
                </c:pt>
                <c:pt idx="5">
                  <c:v>-9.0862023048815452E-3</c:v>
                </c:pt>
                <c:pt idx="6">
                  <c:v>2.1758098080734679E-2</c:v>
                </c:pt>
                <c:pt idx="7">
                  <c:v>4.0831188554818704E-3</c:v>
                </c:pt>
                <c:pt idx="8">
                  <c:v>7.1405922240109308E-3</c:v>
                </c:pt>
                <c:pt idx="9">
                  <c:v>1.1560099329237102E-2</c:v>
                </c:pt>
                <c:pt idx="10">
                  <c:v>8.4644401508878562E-3</c:v>
                </c:pt>
                <c:pt idx="11">
                  <c:v>-1.4178302900107402E-3</c:v>
                </c:pt>
                <c:pt idx="12">
                  <c:v>-1.6064065590962195E-3</c:v>
                </c:pt>
                <c:pt idx="13">
                  <c:v>1.8499641333484351E-3</c:v>
                </c:pt>
                <c:pt idx="14">
                  <c:v>7.8006890958739446E-3</c:v>
                </c:pt>
              </c:numCache>
            </c:numRef>
          </c:val>
        </c:ser>
        <c:ser>
          <c:idx val="7"/>
          <c:order val="3"/>
          <c:tx>
            <c:strRef>
              <c:f>'actual trends with projections'!$AO$54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projections'!$AO$55:$AO$69</c:f>
              <c:numCache>
                <c:formatCode>0.00%</c:formatCode>
                <c:ptCount val="15"/>
                <c:pt idx="0">
                  <c:v>3.8391209961608792E-3</c:v>
                </c:pt>
                <c:pt idx="1">
                  <c:v>5.6275698654958501E-3</c:v>
                </c:pt>
                <c:pt idx="2">
                  <c:v>5.4881180891616496E-3</c:v>
                </c:pt>
                <c:pt idx="3">
                  <c:v>3.5452998609791599E-3</c:v>
                </c:pt>
                <c:pt idx="4">
                  <c:v>1.0378546220734914E-2</c:v>
                </c:pt>
                <c:pt idx="5">
                  <c:v>-1.0659250583556596E-2</c:v>
                </c:pt>
                <c:pt idx="6">
                  <c:v>2.3962989059828167E-2</c:v>
                </c:pt>
                <c:pt idx="7">
                  <c:v>4.4754209508170257E-3</c:v>
                </c:pt>
                <c:pt idx="8">
                  <c:v>8.0896145975443579E-3</c:v>
                </c:pt>
                <c:pt idx="9">
                  <c:v>1.2237062306543178E-2</c:v>
                </c:pt>
                <c:pt idx="10">
                  <c:v>7.8092700629335396E-3</c:v>
                </c:pt>
                <c:pt idx="11">
                  <c:v>-1.8021110443662601E-3</c:v>
                </c:pt>
                <c:pt idx="12">
                  <c:v>-1.9956807766049211E-3</c:v>
                </c:pt>
                <c:pt idx="13">
                  <c:v>2.9214250483742478E-3</c:v>
                </c:pt>
                <c:pt idx="14">
                  <c:v>8.3903911150928056E-3</c:v>
                </c:pt>
              </c:numCache>
            </c:numRef>
          </c:val>
        </c:ser>
        <c:ser>
          <c:idx val="8"/>
          <c:order val="4"/>
          <c:tx>
            <c:strRef>
              <c:f>'actual trends with projections'!$AP$54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projections'!$AP$55:$AP$69</c:f>
              <c:numCache>
                <c:formatCode>0.00%</c:formatCode>
                <c:ptCount val="15"/>
                <c:pt idx="0">
                  <c:v>4.0260386771742663E-3</c:v>
                </c:pt>
                <c:pt idx="1">
                  <c:v>5.6506506941607099E-3</c:v>
                </c:pt>
                <c:pt idx="2">
                  <c:v>5.4482450559714176E-3</c:v>
                </c:pt>
                <c:pt idx="3">
                  <c:v>2.8423461399494157E-3</c:v>
                </c:pt>
                <c:pt idx="4">
                  <c:v>1.0612053863080131E-2</c:v>
                </c:pt>
                <c:pt idx="5">
                  <c:v>-1.285493384137589E-2</c:v>
                </c:pt>
                <c:pt idx="6">
                  <c:v>2.5661080622289216E-2</c:v>
                </c:pt>
                <c:pt idx="7">
                  <c:v>4.1983902545138134E-3</c:v>
                </c:pt>
                <c:pt idx="8">
                  <c:v>8.4648731333411397E-3</c:v>
                </c:pt>
                <c:pt idx="9">
                  <c:v>1.2424869109083296E-2</c:v>
                </c:pt>
                <c:pt idx="10">
                  <c:v>6.9237470768948681E-3</c:v>
                </c:pt>
                <c:pt idx="11">
                  <c:v>-2.4005486968449942E-3</c:v>
                </c:pt>
                <c:pt idx="12">
                  <c:v>-2.8653295128939853E-3</c:v>
                </c:pt>
                <c:pt idx="13">
                  <c:v>2.8208744710860384E-3</c:v>
                </c:pt>
                <c:pt idx="14">
                  <c:v>8.4591437053012121E-3</c:v>
                </c:pt>
              </c:numCache>
            </c:numRef>
          </c:val>
        </c:ser>
        <c:ser>
          <c:idx val="0"/>
          <c:order val="5"/>
          <c:tx>
            <c:strRef>
              <c:f>'actual trends with projections'!$AQ$54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'actual trends with projections'!$A$55:$A$69</c:f>
              <c:strCache>
                <c:ptCount val="15"/>
                <c:pt idx="0">
                  <c:v>Ayrshire and Arran</c:v>
                </c:pt>
                <c:pt idx="1">
                  <c:v>Borders</c:v>
                </c:pt>
                <c:pt idx="2">
                  <c:v>Dumfries and Galloway</c:v>
                </c:pt>
                <c:pt idx="3">
                  <c:v>Fife</c:v>
                </c:pt>
                <c:pt idx="4">
                  <c:v>Forth Valley</c:v>
                </c:pt>
                <c:pt idx="5">
                  <c:v>Grampian</c:v>
                </c:pt>
                <c:pt idx="6">
                  <c:v>Greater Glasgow and Clyde </c:v>
                </c:pt>
                <c:pt idx="7">
                  <c:v>Highland</c:v>
                </c:pt>
                <c:pt idx="8">
                  <c:v>Lanarkshire</c:v>
                </c:pt>
                <c:pt idx="9">
                  <c:v>Lothian</c:v>
                </c:pt>
                <c:pt idx="10">
                  <c:v>Orkney</c:v>
                </c:pt>
                <c:pt idx="11">
                  <c:v>Shetland</c:v>
                </c:pt>
                <c:pt idx="12">
                  <c:v>Tayside</c:v>
                </c:pt>
                <c:pt idx="13">
                  <c:v>Western Isles</c:v>
                </c:pt>
                <c:pt idx="14">
                  <c:v>Scotland </c:v>
                </c:pt>
              </c:strCache>
            </c:strRef>
          </c:cat>
          <c:val>
            <c:numRef>
              <c:f>'actual trends with projections'!$AQ$55:$AQ$69</c:f>
              <c:numCache>
                <c:formatCode>0.00%</c:formatCode>
                <c:ptCount val="15"/>
                <c:pt idx="0">
                  <c:v>3.9924834554317936E-3</c:v>
                </c:pt>
                <c:pt idx="1">
                  <c:v>5.3861365528726094E-3</c:v>
                </c:pt>
                <c:pt idx="2">
                  <c:v>5.2253119260459065E-3</c:v>
                </c:pt>
                <c:pt idx="3">
                  <c:v>1.7935639877973593E-3</c:v>
                </c:pt>
                <c:pt idx="4">
                  <c:v>1.0564133132050051E-2</c:v>
                </c:pt>
                <c:pt idx="5">
                  <c:v>-1.4976723392261871E-2</c:v>
                </c:pt>
                <c:pt idx="6">
                  <c:v>2.6186213264030866E-2</c:v>
                </c:pt>
                <c:pt idx="7">
                  <c:v>3.617686605864691E-3</c:v>
                </c:pt>
                <c:pt idx="8">
                  <c:v>8.5610250149567475E-3</c:v>
                </c:pt>
                <c:pt idx="9">
                  <c:v>1.2082133603645727E-2</c:v>
                </c:pt>
                <c:pt idx="10">
                  <c:v>5.2152431492749072E-3</c:v>
                </c:pt>
                <c:pt idx="11">
                  <c:v>-3.3401849948612558E-3</c:v>
                </c:pt>
                <c:pt idx="12">
                  <c:v>-4.0265858517196775E-3</c:v>
                </c:pt>
                <c:pt idx="13">
                  <c:v>2.5670498084291215E-3</c:v>
                </c:pt>
                <c:pt idx="14">
                  <c:v>8.0525201331252804E-3</c:v>
                </c:pt>
              </c:numCache>
            </c:numRef>
          </c:val>
        </c:ser>
        <c:axId val="76953088"/>
        <c:axId val="76955008"/>
      </c:barChart>
      <c:catAx>
        <c:axId val="769530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600" dirty="0"/>
                  <a:t>NHS Board</a:t>
                </a:r>
              </a:p>
            </c:rich>
          </c:tx>
          <c:layout>
            <c:manualLayout>
              <c:xMode val="edge"/>
              <c:yMode val="edge"/>
              <c:x val="0.48900680680495651"/>
              <c:y val="0.87957059887948763"/>
            </c:manualLayout>
          </c:layout>
        </c:title>
        <c:numFmt formatCode="General" sourceLinked="1"/>
        <c:tickLblPos val="low"/>
        <c:txPr>
          <a:bodyPr/>
          <a:lstStyle/>
          <a:p>
            <a:pPr>
              <a:defRPr sz="1400" b="0"/>
            </a:pPr>
            <a:endParaRPr lang="en-US"/>
          </a:p>
        </c:txPr>
        <c:crossAx val="76955008"/>
        <c:crosses val="autoZero"/>
        <c:auto val="1"/>
        <c:lblAlgn val="ctr"/>
        <c:lblOffset val="100"/>
      </c:catAx>
      <c:valAx>
        <c:axId val="76955008"/>
        <c:scaling>
          <c:orientation val="minMax"/>
          <c:max val="3.0000000000000002E-2"/>
          <c:min val="-3.0000000000000002E-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GB" sz="1600" b="1" dirty="0"/>
                  <a:t>Percentage</a:t>
                </a:r>
                <a:r>
                  <a:rPr lang="en-GB" sz="1600" b="1" baseline="0" dirty="0"/>
                  <a:t> % </a:t>
                </a:r>
                <a:endParaRPr lang="en-GB" sz="1600" b="1" dirty="0"/>
              </a:p>
            </c:rich>
          </c:tx>
          <c:layout/>
        </c:title>
        <c:numFmt formatCode="0.0%" sourceLinked="0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76953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453466665610769"/>
          <c:y val="0.68789319580462049"/>
          <c:w val="0.8605381196773797"/>
          <c:h val="5.7787953260256493E-2"/>
        </c:manualLayout>
      </c:layout>
      <c:txPr>
        <a:bodyPr/>
        <a:lstStyle/>
        <a:p>
          <a:pPr>
            <a:defRPr sz="1400" b="0"/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Change in % share of  Base Population - 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NRAC run for 21/22 compared to run for 20/21</a:t>
            </a:r>
          </a:p>
        </c:rich>
      </c:tx>
    </c:title>
    <c:plotArea>
      <c:layout>
        <c:manualLayout>
          <c:layoutTarget val="inner"/>
          <c:xMode val="edge"/>
          <c:yMode val="edge"/>
          <c:x val="0.13376154926856518"/>
          <c:y val="0.1756338434615472"/>
          <c:w val="0.85040029603858036"/>
          <c:h val="0.6028885048125967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tx2"/>
            </a:solidFill>
          </c:spPr>
          <c:dLbls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Val val="1"/>
          </c:dLbls>
          <c:cat>
            <c:strRef>
              <c:f>'Unified Share data'!$C$19:$C$31</c:f>
              <c:strCache>
                <c:ptCount val="13"/>
                <c:pt idx="0">
                  <c:v>Ayrshire &amp; Arran</c:v>
                </c:pt>
                <c:pt idx="1">
                  <c:v>Borders</c:v>
                </c:pt>
                <c:pt idx="2">
                  <c:v>Fife</c:v>
                </c:pt>
                <c:pt idx="3">
                  <c:v>Greater Glasgow &amp; Clyde</c:v>
                </c:pt>
                <c:pt idx="4">
                  <c:v>Highland</c:v>
                </c:pt>
                <c:pt idx="5">
                  <c:v>Lanarkshire</c:v>
                </c:pt>
                <c:pt idx="6">
                  <c:v>Grampian</c:v>
                </c:pt>
                <c:pt idx="7">
                  <c:v>Orkney</c:v>
                </c:pt>
                <c:pt idx="8">
                  <c:v>Lothian</c:v>
                </c:pt>
                <c:pt idx="9">
                  <c:v>Tayside</c:v>
                </c:pt>
                <c:pt idx="10">
                  <c:v>Forth Valley</c:v>
                </c:pt>
                <c:pt idx="11">
                  <c:v>Western Isles</c:v>
                </c:pt>
                <c:pt idx="12">
                  <c:v>Dumfries &amp; Galloway</c:v>
                </c:pt>
              </c:strCache>
            </c:strRef>
          </c:cat>
          <c:val>
            <c:numRef>
              <c:f>'Unified Share data'!$J$19:$J$31</c:f>
              <c:numCache>
                <c:formatCode>\+0.00%;\-0.00%</c:formatCode>
                <c:ptCount val="13"/>
                <c:pt idx="0">
                  <c:v>-3.3155012529624615E-4</c:v>
                </c:pt>
                <c:pt idx="1">
                  <c:v>1.4539514012042186E-5</c:v>
                </c:pt>
                <c:pt idx="2">
                  <c:v>-2.9402527583947995E-4</c:v>
                </c:pt>
                <c:pt idx="3">
                  <c:v>2.0293945042173006E-3</c:v>
                </c:pt>
                <c:pt idx="4">
                  <c:v>-2.7610400723767535E-4</c:v>
                </c:pt>
                <c:pt idx="5">
                  <c:v>2.1991943235794043E-6</c:v>
                </c:pt>
                <c:pt idx="6">
                  <c:v>-1.6318109942165143E-3</c:v>
                </c:pt>
                <c:pt idx="7">
                  <c:v>-1.0054548120451597E-5</c:v>
                </c:pt>
                <c:pt idx="8">
                  <c:v>1.1404494731399601E-3</c:v>
                </c:pt>
                <c:pt idx="9">
                  <c:v>-4.5186933904180318E-4</c:v>
                </c:pt>
                <c:pt idx="10">
                  <c:v>2.2403309504814893E-5</c:v>
                </c:pt>
                <c:pt idx="11">
                  <c:v>-6.0491555593164573E-6</c:v>
                </c:pt>
                <c:pt idx="12">
                  <c:v>-1.5893265579033922E-4</c:v>
                </c:pt>
              </c:numCache>
            </c:numRef>
          </c:val>
        </c:ser>
        <c:axId val="76992512"/>
        <c:axId val="76994432"/>
      </c:barChart>
      <c:catAx>
        <c:axId val="769925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600" dirty="0" smtClean="0"/>
                  <a:t>NHS Board</a:t>
                </a:r>
                <a:endParaRPr lang="en-GB" sz="1600" dirty="0"/>
              </a:p>
            </c:rich>
          </c:tx>
          <c:layout>
            <c:manualLayout>
              <c:xMode val="edge"/>
              <c:yMode val="edge"/>
              <c:x val="0.52533073060035751"/>
              <c:y val="0.9428299871199356"/>
            </c:manualLayout>
          </c:layout>
        </c:title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76994432"/>
        <c:crosses val="autoZero"/>
        <c:auto val="1"/>
        <c:lblAlgn val="ctr"/>
        <c:lblOffset val="100"/>
      </c:catAx>
      <c:valAx>
        <c:axId val="76994432"/>
        <c:scaling>
          <c:orientation val="minMax"/>
          <c:max val="2.0000000000000011E-2"/>
          <c:min val="-2.0000000000000011E-2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Change in % Share</a:t>
                </a:r>
              </a:p>
            </c:rich>
          </c:tx>
        </c:title>
        <c:numFmt formatCode="0.0%" sourceLinked="0"/>
        <c:tickLblPos val="nextTo"/>
        <c:spPr>
          <a:ln>
            <a:prstDash val="sysDash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6992512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2400"/>
            </a:pPr>
            <a:r>
              <a:rPr lang="en-GB" sz="2400" dirty="0">
                <a:solidFill>
                  <a:schemeClr val="tx2"/>
                </a:solidFill>
              </a:rPr>
              <a:t>2021/22 NRAC Age/Sex cost curves</a:t>
            </a:r>
          </a:p>
        </c:rich>
      </c:tx>
    </c:title>
    <c:plotArea>
      <c:layout>
        <c:manualLayout>
          <c:layoutTarget val="inner"/>
          <c:xMode val="edge"/>
          <c:yMode val="edge"/>
          <c:x val="0.10979476856620468"/>
          <c:y val="0.13467055760180313"/>
          <c:w val="0.89020523143379604"/>
          <c:h val="0.67864823748285741"/>
        </c:manualLayout>
      </c:layout>
      <c:lineChart>
        <c:grouping val="standard"/>
        <c:ser>
          <c:idx val="0"/>
          <c:order val="0"/>
          <c:tx>
            <c:strRef>
              <c:f>Sheet1!$H$3</c:f>
              <c:strCache>
                <c:ptCount val="1"/>
                <c:pt idx="0">
                  <c:v>Acute</c:v>
                </c:pt>
              </c:strCache>
            </c:strRef>
          </c:tx>
          <c:cat>
            <c:multiLvlStrRef>
              <c:f>Sheet1!$F$4:$G$43</c:f>
              <c:multiLvlStrCache>
                <c:ptCount val="40"/>
                <c:lvl>
                  <c:pt idx="0">
                    <c:v>0-1</c:v>
                  </c:pt>
                  <c:pt idx="1">
                    <c:v>2-4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85-89</c:v>
                  </c:pt>
                  <c:pt idx="19">
                    <c:v>90+</c:v>
                  </c:pt>
                  <c:pt idx="20">
                    <c:v>0-1</c:v>
                  </c:pt>
                  <c:pt idx="21">
                    <c:v>2-4</c:v>
                  </c:pt>
                  <c:pt idx="22">
                    <c:v>5-9</c:v>
                  </c:pt>
                  <c:pt idx="23">
                    <c:v>10-14</c:v>
                  </c:pt>
                  <c:pt idx="24">
                    <c:v>15-19</c:v>
                  </c:pt>
                  <c:pt idx="25">
                    <c:v>20-24</c:v>
                  </c:pt>
                  <c:pt idx="26">
                    <c:v>25-29</c:v>
                  </c:pt>
                  <c:pt idx="27">
                    <c:v>30-34</c:v>
                  </c:pt>
                  <c:pt idx="28">
                    <c:v>35-39</c:v>
                  </c:pt>
                  <c:pt idx="29">
                    <c:v>40-44</c:v>
                  </c:pt>
                  <c:pt idx="30">
                    <c:v>45-49</c:v>
                  </c:pt>
                  <c:pt idx="31">
                    <c:v>50-54</c:v>
                  </c:pt>
                  <c:pt idx="32">
                    <c:v>55-59</c:v>
                  </c:pt>
                  <c:pt idx="33">
                    <c:v>60-64</c:v>
                  </c:pt>
                  <c:pt idx="34">
                    <c:v>65-69</c:v>
                  </c:pt>
                  <c:pt idx="35">
                    <c:v>70-74</c:v>
                  </c:pt>
                  <c:pt idx="36">
                    <c:v>75-79</c:v>
                  </c:pt>
                  <c:pt idx="37">
                    <c:v>80-84</c:v>
                  </c:pt>
                  <c:pt idx="38">
                    <c:v>85-89</c:v>
                  </c:pt>
                  <c:pt idx="39">
                    <c:v>90+</c:v>
                  </c:pt>
                </c:lvl>
                <c:lvl>
                  <c:pt idx="0">
                    <c:v>Male</c:v>
                  </c:pt>
                  <c:pt idx="20">
                    <c:v>Female</c:v>
                  </c:pt>
                </c:lvl>
              </c:multiLvlStrCache>
            </c:multiLvlStrRef>
          </c:cat>
          <c:val>
            <c:numRef>
              <c:f>Sheet1!$H$4:$H$43</c:f>
              <c:numCache>
                <c:formatCode>###0.00</c:formatCode>
                <c:ptCount val="40"/>
                <c:pt idx="0">
                  <c:v>923.27458721187884</c:v>
                </c:pt>
                <c:pt idx="1">
                  <c:v>385.55692046517379</c:v>
                </c:pt>
                <c:pt idx="2">
                  <c:v>271.13716075292155</c:v>
                </c:pt>
                <c:pt idx="3">
                  <c:v>267.25354131376827</c:v>
                </c:pt>
                <c:pt idx="4">
                  <c:v>254.14456278515959</c:v>
                </c:pt>
                <c:pt idx="5">
                  <c:v>235.58130058724188</c:v>
                </c:pt>
                <c:pt idx="6">
                  <c:v>264.68847214991808</c:v>
                </c:pt>
                <c:pt idx="7">
                  <c:v>328.14266932708193</c:v>
                </c:pt>
                <c:pt idx="8">
                  <c:v>385.22128018082208</c:v>
                </c:pt>
                <c:pt idx="9">
                  <c:v>456.51607750575209</c:v>
                </c:pt>
                <c:pt idx="10">
                  <c:v>562.39548777499431</c:v>
                </c:pt>
                <c:pt idx="11">
                  <c:v>684.55928963339079</c:v>
                </c:pt>
                <c:pt idx="12">
                  <c:v>934.47475927655285</c:v>
                </c:pt>
                <c:pt idx="13">
                  <c:v>1203.4070025407061</c:v>
                </c:pt>
                <c:pt idx="14">
                  <c:v>1558.5120866936829</c:v>
                </c:pt>
                <c:pt idx="15">
                  <c:v>2014.3750879906815</c:v>
                </c:pt>
                <c:pt idx="16">
                  <c:v>2666.8059248139316</c:v>
                </c:pt>
                <c:pt idx="17">
                  <c:v>3358.9587665190461</c:v>
                </c:pt>
                <c:pt idx="18">
                  <c:v>4306.9456910754361</c:v>
                </c:pt>
                <c:pt idx="19">
                  <c:v>5250.43889776793</c:v>
                </c:pt>
                <c:pt idx="20">
                  <c:v>761.04510882694137</c:v>
                </c:pt>
                <c:pt idx="21">
                  <c:v>332.27539961540299</c:v>
                </c:pt>
                <c:pt idx="22">
                  <c:v>249.23284385133687</c:v>
                </c:pt>
                <c:pt idx="23">
                  <c:v>257.09901266922526</c:v>
                </c:pt>
                <c:pt idx="24">
                  <c:v>302.44575341514565</c:v>
                </c:pt>
                <c:pt idx="25">
                  <c:v>307.52999970766194</c:v>
                </c:pt>
                <c:pt idx="26">
                  <c:v>353.31046047206831</c:v>
                </c:pt>
                <c:pt idx="27">
                  <c:v>424.84428802586541</c:v>
                </c:pt>
                <c:pt idx="28">
                  <c:v>476.66247737827194</c:v>
                </c:pt>
                <c:pt idx="29">
                  <c:v>534.64373467548853</c:v>
                </c:pt>
                <c:pt idx="30">
                  <c:v>634.86582237030007</c:v>
                </c:pt>
                <c:pt idx="31">
                  <c:v>779.22996446394257</c:v>
                </c:pt>
                <c:pt idx="32">
                  <c:v>903.33604342403646</c:v>
                </c:pt>
                <c:pt idx="33">
                  <c:v>1104.3857984559099</c:v>
                </c:pt>
                <c:pt idx="34">
                  <c:v>1333.2847316096727</c:v>
                </c:pt>
                <c:pt idx="35">
                  <c:v>1744.6195390617611</c:v>
                </c:pt>
                <c:pt idx="36">
                  <c:v>2347.6857808515974</c:v>
                </c:pt>
                <c:pt idx="37">
                  <c:v>2986.4040984500598</c:v>
                </c:pt>
                <c:pt idx="38">
                  <c:v>3943.3604176502272</c:v>
                </c:pt>
                <c:pt idx="39">
                  <c:v>4673.5669118693459</c:v>
                </c:pt>
              </c:numCache>
            </c:numRef>
          </c:val>
        </c:ser>
        <c:ser>
          <c:idx val="1"/>
          <c:order val="1"/>
          <c:tx>
            <c:strRef>
              <c:f>Sheet1!$I$3</c:f>
              <c:strCache>
                <c:ptCount val="1"/>
                <c:pt idx="0">
                  <c:v>Community</c:v>
                </c:pt>
              </c:strCache>
            </c:strRef>
          </c:tx>
          <c:cat>
            <c:multiLvlStrRef>
              <c:f>Sheet1!$F$4:$G$43</c:f>
              <c:multiLvlStrCache>
                <c:ptCount val="40"/>
                <c:lvl>
                  <c:pt idx="0">
                    <c:v>0-1</c:v>
                  </c:pt>
                  <c:pt idx="1">
                    <c:v>2-4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85-89</c:v>
                  </c:pt>
                  <c:pt idx="19">
                    <c:v>90+</c:v>
                  </c:pt>
                  <c:pt idx="20">
                    <c:v>0-1</c:v>
                  </c:pt>
                  <c:pt idx="21">
                    <c:v>2-4</c:v>
                  </c:pt>
                  <c:pt idx="22">
                    <c:v>5-9</c:v>
                  </c:pt>
                  <c:pt idx="23">
                    <c:v>10-14</c:v>
                  </c:pt>
                  <c:pt idx="24">
                    <c:v>15-19</c:v>
                  </c:pt>
                  <c:pt idx="25">
                    <c:v>20-24</c:v>
                  </c:pt>
                  <c:pt idx="26">
                    <c:v>25-29</c:v>
                  </c:pt>
                  <c:pt idx="27">
                    <c:v>30-34</c:v>
                  </c:pt>
                  <c:pt idx="28">
                    <c:v>35-39</c:v>
                  </c:pt>
                  <c:pt idx="29">
                    <c:v>40-44</c:v>
                  </c:pt>
                  <c:pt idx="30">
                    <c:v>45-49</c:v>
                  </c:pt>
                  <c:pt idx="31">
                    <c:v>50-54</c:v>
                  </c:pt>
                  <c:pt idx="32">
                    <c:v>55-59</c:v>
                  </c:pt>
                  <c:pt idx="33">
                    <c:v>60-64</c:v>
                  </c:pt>
                  <c:pt idx="34">
                    <c:v>65-69</c:v>
                  </c:pt>
                  <c:pt idx="35">
                    <c:v>70-74</c:v>
                  </c:pt>
                  <c:pt idx="36">
                    <c:v>75-79</c:v>
                  </c:pt>
                  <c:pt idx="37">
                    <c:v>80-84</c:v>
                  </c:pt>
                  <c:pt idx="38">
                    <c:v>85-89</c:v>
                  </c:pt>
                  <c:pt idx="39">
                    <c:v>90+</c:v>
                  </c:pt>
                </c:lvl>
                <c:lvl>
                  <c:pt idx="0">
                    <c:v>Male</c:v>
                  </c:pt>
                  <c:pt idx="20">
                    <c:v>Female</c:v>
                  </c:pt>
                </c:lvl>
              </c:multiLvlStrCache>
            </c:multiLvlStrRef>
          </c:cat>
          <c:val>
            <c:numRef>
              <c:f>Sheet1!$I$4:$I$43</c:f>
              <c:numCache>
                <c:formatCode>General</c:formatCode>
                <c:ptCount val="40"/>
                <c:pt idx="0">
                  <c:v>1265.8899999999999</c:v>
                </c:pt>
                <c:pt idx="1">
                  <c:v>353.56</c:v>
                </c:pt>
                <c:pt idx="2">
                  <c:v>211.39000000000001</c:v>
                </c:pt>
                <c:pt idx="3">
                  <c:v>200.28</c:v>
                </c:pt>
                <c:pt idx="4">
                  <c:v>108.97</c:v>
                </c:pt>
                <c:pt idx="5">
                  <c:v>117.41000000000011</c:v>
                </c:pt>
                <c:pt idx="6">
                  <c:v>123.56</c:v>
                </c:pt>
                <c:pt idx="7">
                  <c:v>157.66999999999999</c:v>
                </c:pt>
                <c:pt idx="8">
                  <c:v>169.73999999999998</c:v>
                </c:pt>
                <c:pt idx="9">
                  <c:v>208.17</c:v>
                </c:pt>
                <c:pt idx="10">
                  <c:v>180.52</c:v>
                </c:pt>
                <c:pt idx="11">
                  <c:v>184.28</c:v>
                </c:pt>
                <c:pt idx="12">
                  <c:v>204.34</c:v>
                </c:pt>
                <c:pt idx="13">
                  <c:v>241.4</c:v>
                </c:pt>
                <c:pt idx="14">
                  <c:v>280.27</c:v>
                </c:pt>
                <c:pt idx="15">
                  <c:v>393.14000000000038</c:v>
                </c:pt>
                <c:pt idx="16">
                  <c:v>584.47</c:v>
                </c:pt>
                <c:pt idx="17">
                  <c:v>933.15</c:v>
                </c:pt>
                <c:pt idx="18">
                  <c:v>1730.82</c:v>
                </c:pt>
                <c:pt idx="19">
                  <c:v>4642.1100000000024</c:v>
                </c:pt>
                <c:pt idx="20">
                  <c:v>1293.55</c:v>
                </c:pt>
                <c:pt idx="21">
                  <c:v>351.58</c:v>
                </c:pt>
                <c:pt idx="22">
                  <c:v>206.85000000000022</c:v>
                </c:pt>
                <c:pt idx="23">
                  <c:v>208.58</c:v>
                </c:pt>
                <c:pt idx="24">
                  <c:v>219.36</c:v>
                </c:pt>
                <c:pt idx="25">
                  <c:v>271.55</c:v>
                </c:pt>
                <c:pt idx="26">
                  <c:v>302.78999999999957</c:v>
                </c:pt>
                <c:pt idx="27">
                  <c:v>350.88</c:v>
                </c:pt>
                <c:pt idx="28">
                  <c:v>308.38</c:v>
                </c:pt>
                <c:pt idx="29">
                  <c:v>273.9899999999995</c:v>
                </c:pt>
                <c:pt idx="30">
                  <c:v>195.53</c:v>
                </c:pt>
                <c:pt idx="31">
                  <c:v>210.17</c:v>
                </c:pt>
                <c:pt idx="32">
                  <c:v>235.15</c:v>
                </c:pt>
                <c:pt idx="33">
                  <c:v>251.29</c:v>
                </c:pt>
                <c:pt idx="34">
                  <c:v>313.63</c:v>
                </c:pt>
                <c:pt idx="35">
                  <c:v>382.61</c:v>
                </c:pt>
                <c:pt idx="36">
                  <c:v>592.13</c:v>
                </c:pt>
                <c:pt idx="37">
                  <c:v>812.2</c:v>
                </c:pt>
                <c:pt idx="38">
                  <c:v>1287.6299999999999</c:v>
                </c:pt>
                <c:pt idx="39">
                  <c:v>2240.4100000000012</c:v>
                </c:pt>
              </c:numCache>
            </c:numRef>
          </c:val>
        </c:ser>
        <c:marker val="1"/>
        <c:axId val="89017344"/>
        <c:axId val="89031808"/>
      </c:lineChart>
      <c:catAx>
        <c:axId val="890173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600" dirty="0"/>
                  <a:t>AGE/SEX</a:t>
                </a:r>
              </a:p>
            </c:rich>
          </c:tx>
          <c:layout>
            <c:manualLayout>
              <c:xMode val="edge"/>
              <c:yMode val="edge"/>
              <c:x val="0.46557362270482217"/>
              <c:y val="0.94262863838310096"/>
            </c:manualLayout>
          </c:layout>
        </c:title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9031808"/>
        <c:crosses val="autoZero"/>
        <c:auto val="1"/>
        <c:lblAlgn val="ctr"/>
        <c:lblOffset val="100"/>
      </c:catAx>
      <c:valAx>
        <c:axId val="8903180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600" dirty="0" smtClean="0"/>
                  <a:t>Cost £</a:t>
                </a:r>
                <a:endParaRPr lang="en-GB" sz="1600" dirty="0"/>
              </a:p>
            </c:rich>
          </c:tx>
        </c:title>
        <c:numFmt formatCode="&quot;£&quot;#,##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901734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82500016068003468"/>
          <c:y val="0.14531834126062801"/>
          <c:w val="0.16771850877909822"/>
          <c:h val="0.10149548808649243"/>
        </c:manualLayout>
      </c:layout>
      <c:spPr>
        <a:solidFill>
          <a:schemeClr val="bg1"/>
        </a:solidFill>
        <a:ln w="9525" cmpd="sng"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2400" dirty="0">
                <a:solidFill>
                  <a:schemeClr val="tx2"/>
                </a:solidFill>
              </a:rPr>
              <a:t>2021/22 NRAC Age/Sex cost curves</a:t>
            </a:r>
          </a:p>
        </c:rich>
      </c:tx>
    </c:title>
    <c:plotArea>
      <c:layout>
        <c:manualLayout>
          <c:layoutTarget val="inner"/>
          <c:xMode val="edge"/>
          <c:yMode val="edge"/>
          <c:x val="9.5911769204022668E-2"/>
          <c:y val="0.15122189265792194"/>
          <c:w val="0.86999437447020178"/>
          <c:h val="0.66330016949021153"/>
        </c:manualLayout>
      </c:layout>
      <c:lineChart>
        <c:grouping val="standard"/>
        <c:ser>
          <c:idx val="2"/>
          <c:order val="0"/>
          <c:tx>
            <c:strRef>
              <c:f>Sheet1!$J$3</c:f>
              <c:strCache>
                <c:ptCount val="1"/>
                <c:pt idx="0">
                  <c:v>COTE</c:v>
                </c:pt>
              </c:strCache>
            </c:strRef>
          </c:tx>
          <c:cat>
            <c:multiLvlStrRef>
              <c:f>Sheet1!$F$4:$G$43</c:f>
              <c:multiLvlStrCache>
                <c:ptCount val="40"/>
                <c:lvl>
                  <c:pt idx="0">
                    <c:v>0-1</c:v>
                  </c:pt>
                  <c:pt idx="1">
                    <c:v>2-4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85-89</c:v>
                  </c:pt>
                  <c:pt idx="19">
                    <c:v>90+</c:v>
                  </c:pt>
                  <c:pt idx="20">
                    <c:v>0-1</c:v>
                  </c:pt>
                  <c:pt idx="21">
                    <c:v>2-4</c:v>
                  </c:pt>
                  <c:pt idx="22">
                    <c:v>5-9</c:v>
                  </c:pt>
                  <c:pt idx="23">
                    <c:v>10-14</c:v>
                  </c:pt>
                  <c:pt idx="24">
                    <c:v>15-19</c:v>
                  </c:pt>
                  <c:pt idx="25">
                    <c:v>20-24</c:v>
                  </c:pt>
                  <c:pt idx="26">
                    <c:v>25-29</c:v>
                  </c:pt>
                  <c:pt idx="27">
                    <c:v>30-34</c:v>
                  </c:pt>
                  <c:pt idx="28">
                    <c:v>35-39</c:v>
                  </c:pt>
                  <c:pt idx="29">
                    <c:v>40-44</c:v>
                  </c:pt>
                  <c:pt idx="30">
                    <c:v>45-49</c:v>
                  </c:pt>
                  <c:pt idx="31">
                    <c:v>50-54</c:v>
                  </c:pt>
                  <c:pt idx="32">
                    <c:v>55-59</c:v>
                  </c:pt>
                  <c:pt idx="33">
                    <c:v>60-64</c:v>
                  </c:pt>
                  <c:pt idx="34">
                    <c:v>65-69</c:v>
                  </c:pt>
                  <c:pt idx="35">
                    <c:v>70-74</c:v>
                  </c:pt>
                  <c:pt idx="36">
                    <c:v>75-79</c:v>
                  </c:pt>
                  <c:pt idx="37">
                    <c:v>80-84</c:v>
                  </c:pt>
                  <c:pt idx="38">
                    <c:v>85-89</c:v>
                  </c:pt>
                  <c:pt idx="39">
                    <c:v>90+</c:v>
                  </c:pt>
                </c:lvl>
                <c:lvl>
                  <c:pt idx="0">
                    <c:v>Male</c:v>
                  </c:pt>
                  <c:pt idx="20">
                    <c:v>Female</c:v>
                  </c:pt>
                </c:lvl>
              </c:multiLvlStrCache>
            </c:multiLvlStrRef>
          </c:cat>
          <c:val>
            <c:numRef>
              <c:f>Sheet1!$J$4:$J$43</c:f>
              <c:numCache>
                <c:formatCode>General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2.0000000000000011E-2</c:v>
                </c:pt>
                <c:pt idx="8">
                  <c:v>0</c:v>
                </c:pt>
                <c:pt idx="9">
                  <c:v>0.43000000000000038</c:v>
                </c:pt>
                <c:pt idx="10">
                  <c:v>0.52</c:v>
                </c:pt>
                <c:pt idx="11">
                  <c:v>1.44</c:v>
                </c:pt>
                <c:pt idx="12">
                  <c:v>2.71</c:v>
                </c:pt>
                <c:pt idx="13">
                  <c:v>3.27</c:v>
                </c:pt>
                <c:pt idx="14">
                  <c:v>13.43</c:v>
                </c:pt>
                <c:pt idx="15">
                  <c:v>27.53</c:v>
                </c:pt>
                <c:pt idx="16">
                  <c:v>63.01</c:v>
                </c:pt>
                <c:pt idx="17">
                  <c:v>108.89</c:v>
                </c:pt>
                <c:pt idx="18">
                  <c:v>193.23999999999998</c:v>
                </c:pt>
                <c:pt idx="19">
                  <c:v>329.54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1.0000000000000005E-2</c:v>
                </c:pt>
                <c:pt idx="26">
                  <c:v>3.0000000000000002E-2</c:v>
                </c:pt>
                <c:pt idx="27">
                  <c:v>1.0000000000000005E-2</c:v>
                </c:pt>
                <c:pt idx="28">
                  <c:v>0</c:v>
                </c:pt>
                <c:pt idx="29">
                  <c:v>3.0000000000000002E-2</c:v>
                </c:pt>
                <c:pt idx="30">
                  <c:v>1.28</c:v>
                </c:pt>
                <c:pt idx="31">
                  <c:v>0.96000000000000063</c:v>
                </c:pt>
                <c:pt idx="32">
                  <c:v>1.49</c:v>
                </c:pt>
                <c:pt idx="33">
                  <c:v>3.22</c:v>
                </c:pt>
                <c:pt idx="34">
                  <c:v>10.28</c:v>
                </c:pt>
                <c:pt idx="35">
                  <c:v>26.36</c:v>
                </c:pt>
                <c:pt idx="36">
                  <c:v>58.96</c:v>
                </c:pt>
                <c:pt idx="37">
                  <c:v>131.66</c:v>
                </c:pt>
                <c:pt idx="38">
                  <c:v>236.14</c:v>
                </c:pt>
                <c:pt idx="39">
                  <c:v>378.27</c:v>
                </c:pt>
              </c:numCache>
            </c:numRef>
          </c:val>
        </c:ser>
        <c:ser>
          <c:idx val="3"/>
          <c:order val="1"/>
          <c:tx>
            <c:strRef>
              <c:f>Sheet1!$K$3</c:f>
              <c:strCache>
                <c:ptCount val="1"/>
                <c:pt idx="0">
                  <c:v>MH-LD</c:v>
                </c:pt>
              </c:strCache>
            </c:strRef>
          </c:tx>
          <c:cat>
            <c:multiLvlStrRef>
              <c:f>Sheet1!$F$4:$G$43</c:f>
              <c:multiLvlStrCache>
                <c:ptCount val="40"/>
                <c:lvl>
                  <c:pt idx="0">
                    <c:v>0-1</c:v>
                  </c:pt>
                  <c:pt idx="1">
                    <c:v>2-4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85-89</c:v>
                  </c:pt>
                  <c:pt idx="19">
                    <c:v>90+</c:v>
                  </c:pt>
                  <c:pt idx="20">
                    <c:v>0-1</c:v>
                  </c:pt>
                  <c:pt idx="21">
                    <c:v>2-4</c:v>
                  </c:pt>
                  <c:pt idx="22">
                    <c:v>5-9</c:v>
                  </c:pt>
                  <c:pt idx="23">
                    <c:v>10-14</c:v>
                  </c:pt>
                  <c:pt idx="24">
                    <c:v>15-19</c:v>
                  </c:pt>
                  <c:pt idx="25">
                    <c:v>20-24</c:v>
                  </c:pt>
                  <c:pt idx="26">
                    <c:v>25-29</c:v>
                  </c:pt>
                  <c:pt idx="27">
                    <c:v>30-34</c:v>
                  </c:pt>
                  <c:pt idx="28">
                    <c:v>35-39</c:v>
                  </c:pt>
                  <c:pt idx="29">
                    <c:v>40-44</c:v>
                  </c:pt>
                  <c:pt idx="30">
                    <c:v>45-49</c:v>
                  </c:pt>
                  <c:pt idx="31">
                    <c:v>50-54</c:v>
                  </c:pt>
                  <c:pt idx="32">
                    <c:v>55-59</c:v>
                  </c:pt>
                  <c:pt idx="33">
                    <c:v>60-64</c:v>
                  </c:pt>
                  <c:pt idx="34">
                    <c:v>65-69</c:v>
                  </c:pt>
                  <c:pt idx="35">
                    <c:v>70-74</c:v>
                  </c:pt>
                  <c:pt idx="36">
                    <c:v>75-79</c:v>
                  </c:pt>
                  <c:pt idx="37">
                    <c:v>80-84</c:v>
                  </c:pt>
                  <c:pt idx="38">
                    <c:v>85-89</c:v>
                  </c:pt>
                  <c:pt idx="39">
                    <c:v>90+</c:v>
                  </c:pt>
                </c:lvl>
                <c:lvl>
                  <c:pt idx="0">
                    <c:v>Male</c:v>
                  </c:pt>
                  <c:pt idx="20">
                    <c:v>Female</c:v>
                  </c:pt>
                </c:lvl>
              </c:multiLvlStrCache>
            </c:multiLvlStrRef>
          </c:cat>
          <c:val>
            <c:numRef>
              <c:f>Sheet1!$K$4:$K$43</c:f>
              <c:numCache>
                <c:formatCode>General</c:formatCode>
                <c:ptCount val="40"/>
                <c:pt idx="0">
                  <c:v>0.25</c:v>
                </c:pt>
                <c:pt idx="1">
                  <c:v>2.2599999999999998</c:v>
                </c:pt>
                <c:pt idx="2">
                  <c:v>16.920000000000002</c:v>
                </c:pt>
                <c:pt idx="3">
                  <c:v>31.8</c:v>
                </c:pt>
                <c:pt idx="4">
                  <c:v>84.78</c:v>
                </c:pt>
                <c:pt idx="5">
                  <c:v>111.42</c:v>
                </c:pt>
                <c:pt idx="6">
                  <c:v>129.84</c:v>
                </c:pt>
                <c:pt idx="7">
                  <c:v>158.54</c:v>
                </c:pt>
                <c:pt idx="8">
                  <c:v>159.56</c:v>
                </c:pt>
                <c:pt idx="9">
                  <c:v>175.99</c:v>
                </c:pt>
                <c:pt idx="10">
                  <c:v>177.23</c:v>
                </c:pt>
                <c:pt idx="11">
                  <c:v>168.2</c:v>
                </c:pt>
                <c:pt idx="12">
                  <c:v>125.16999999999999</c:v>
                </c:pt>
                <c:pt idx="13">
                  <c:v>129.72</c:v>
                </c:pt>
                <c:pt idx="14">
                  <c:v>111.64</c:v>
                </c:pt>
                <c:pt idx="15">
                  <c:v>161.94999999999999</c:v>
                </c:pt>
                <c:pt idx="16">
                  <c:v>273.61</c:v>
                </c:pt>
                <c:pt idx="17">
                  <c:v>330.4299999999995</c:v>
                </c:pt>
                <c:pt idx="18">
                  <c:v>389.66</c:v>
                </c:pt>
                <c:pt idx="19">
                  <c:v>242.56</c:v>
                </c:pt>
                <c:pt idx="20">
                  <c:v>0.16</c:v>
                </c:pt>
                <c:pt idx="21">
                  <c:v>0.3800000000000005</c:v>
                </c:pt>
                <c:pt idx="22">
                  <c:v>8.82</c:v>
                </c:pt>
                <c:pt idx="23">
                  <c:v>48.33</c:v>
                </c:pt>
                <c:pt idx="24">
                  <c:v>144.13999999999999</c:v>
                </c:pt>
                <c:pt idx="25">
                  <c:v>95.5</c:v>
                </c:pt>
                <c:pt idx="26">
                  <c:v>98.64</c:v>
                </c:pt>
                <c:pt idx="27">
                  <c:v>113.06</c:v>
                </c:pt>
                <c:pt idx="28">
                  <c:v>105.13</c:v>
                </c:pt>
                <c:pt idx="29">
                  <c:v>121.6</c:v>
                </c:pt>
                <c:pt idx="30">
                  <c:v>98.440000000000026</c:v>
                </c:pt>
                <c:pt idx="31">
                  <c:v>114.86</c:v>
                </c:pt>
                <c:pt idx="32">
                  <c:v>109.07</c:v>
                </c:pt>
                <c:pt idx="33">
                  <c:v>106.08</c:v>
                </c:pt>
                <c:pt idx="34">
                  <c:v>111.11999999999999</c:v>
                </c:pt>
                <c:pt idx="35">
                  <c:v>160.37</c:v>
                </c:pt>
                <c:pt idx="36">
                  <c:v>196.20999999999998</c:v>
                </c:pt>
                <c:pt idx="37">
                  <c:v>259.89999999999969</c:v>
                </c:pt>
                <c:pt idx="38">
                  <c:v>262.88</c:v>
                </c:pt>
                <c:pt idx="39">
                  <c:v>183.58</c:v>
                </c:pt>
              </c:numCache>
            </c:numRef>
          </c:val>
        </c:ser>
        <c:marker val="1"/>
        <c:axId val="89074304"/>
        <c:axId val="89076480"/>
      </c:lineChart>
      <c:catAx>
        <c:axId val="890743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 dirty="0"/>
                  <a:t>AGE/SEX</a:t>
                </a:r>
              </a:p>
            </c:rich>
          </c:tx>
          <c:layout>
            <c:manualLayout>
              <c:xMode val="edge"/>
              <c:yMode val="edge"/>
              <c:x val="0.45817837469598122"/>
              <c:y val="0.94878104629201454"/>
            </c:manualLayout>
          </c:layout>
        </c:title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9076480"/>
        <c:crosses val="autoZero"/>
        <c:auto val="1"/>
        <c:lblAlgn val="ctr"/>
        <c:lblOffset val="100"/>
      </c:catAx>
      <c:valAx>
        <c:axId val="890764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GB" sz="1600" dirty="0" smtClean="0"/>
                  <a:t>Costs £</a:t>
                </a:r>
                <a:endParaRPr lang="en-GB" sz="1600" dirty="0"/>
              </a:p>
            </c:rich>
          </c:tx>
        </c:title>
        <c:numFmt formatCode="&quot;£&quot;#,##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907430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77776881649361274"/>
          <c:y val="0.1988932754241777"/>
          <c:w val="0.15265666565043473"/>
          <c:h val="0.10359039564079441"/>
        </c:manualLayout>
      </c:layout>
      <c:overlay val="1"/>
      <c:spPr>
        <a:solidFill>
          <a:schemeClr val="bg1"/>
        </a:solidFill>
        <a:ln w="6350"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4"/>
  <c:chart>
    <c:title>
      <c:tx>
        <c:rich>
          <a:bodyPr/>
          <a:lstStyle/>
          <a:p>
            <a:pPr>
              <a:defRPr/>
            </a:pPr>
            <a:r>
              <a:rPr lang="en-GB" sz="2400" dirty="0">
                <a:solidFill>
                  <a:schemeClr val="tx2"/>
                </a:solidFill>
              </a:rPr>
              <a:t>Difference between 2014 and 2016  </a:t>
            </a:r>
            <a:r>
              <a:rPr lang="en-GB" sz="2400" dirty="0" smtClean="0">
                <a:solidFill>
                  <a:schemeClr val="tx2"/>
                </a:solidFill>
              </a:rPr>
              <a:t>Projections for 2021 </a:t>
            </a:r>
            <a:r>
              <a:rPr lang="en-GB" sz="2400" dirty="0">
                <a:solidFill>
                  <a:schemeClr val="tx2"/>
                </a:solidFill>
              </a:rPr>
              <a:t>by Age </a:t>
            </a:r>
            <a:r>
              <a:rPr lang="en-GB" sz="2400" dirty="0" smtClean="0">
                <a:solidFill>
                  <a:schemeClr val="tx2"/>
                </a:solidFill>
              </a:rPr>
              <a:t>Year</a:t>
            </a:r>
            <a:endParaRPr lang="en-GB" sz="2400" dirty="0">
              <a:solidFill>
                <a:schemeClr val="tx2"/>
              </a:solidFill>
            </a:endParaRPr>
          </a:p>
        </c:rich>
      </c:tx>
    </c:title>
    <c:plotArea>
      <c:layout>
        <c:manualLayout>
          <c:layoutTarget val="inner"/>
          <c:xMode val="edge"/>
          <c:yMode val="edge"/>
          <c:x val="5.8443718117949232E-2"/>
          <c:y val="0.13973613018357325"/>
          <c:w val="0.91529545824129765"/>
          <c:h val="0.84746138167163543"/>
        </c:manualLayout>
      </c:layout>
      <c:lineChart>
        <c:grouping val="standard"/>
        <c:marker val="1"/>
        <c:axId val="89083264"/>
        <c:axId val="89113728"/>
      </c:lineChart>
      <c:catAx>
        <c:axId val="89083264"/>
        <c:scaling>
          <c:orientation val="minMax"/>
        </c:scaling>
        <c:axPos val="b"/>
        <c:tickLblPos val="nextTo"/>
        <c:crossAx val="89113728"/>
        <c:crosses val="autoZero"/>
        <c:auto val="1"/>
        <c:lblAlgn val="ctr"/>
        <c:lblOffset val="100"/>
      </c:catAx>
      <c:valAx>
        <c:axId val="89113728"/>
        <c:scaling>
          <c:orientation val="minMax"/>
        </c:scaling>
        <c:axPos val="l"/>
        <c:majorGridlines/>
        <c:numFmt formatCode="#,##0" sourceLinked="1"/>
        <c:tickLblPos val="nextTo"/>
        <c:crossAx val="89083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781022336735492"/>
          <c:y val="0.14957132594178038"/>
          <c:w val="6.8813866141234192E-2"/>
          <c:h val="0.26555325887598374"/>
        </c:manualLayout>
      </c:layout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Difference</a:t>
            </a:r>
            <a:r>
              <a:rPr lang="en-GB" sz="2400" baseline="0" dirty="0" smtClean="0">
                <a:solidFill>
                  <a:schemeClr val="tx2"/>
                </a:solidFill>
              </a:rPr>
              <a:t> in 2014 – 2016 population projections, for 2021, by NHS Board and Age</a:t>
            </a:r>
          </a:p>
        </c:rich>
      </c:tx>
    </c:title>
    <c:plotArea>
      <c:layout>
        <c:manualLayout>
          <c:layoutTarget val="inner"/>
          <c:xMode val="edge"/>
          <c:yMode val="edge"/>
          <c:x val="0.10080293234564086"/>
          <c:y val="0.19316461681025338"/>
          <c:w val="0.8914421584011325"/>
          <c:h val="0.68764313434870916"/>
        </c:manualLayout>
      </c:layout>
      <c:lineChart>
        <c:grouping val="standard"/>
        <c:ser>
          <c:idx val="0"/>
          <c:order val="0"/>
          <c:tx>
            <c:strRef>
              <c:f>'G age gender'!$A$2:$B$2</c:f>
              <c:strCache>
                <c:ptCount val="1"/>
                <c:pt idx="0">
                  <c:v>Greater Glasgow &amp; Clyde</c:v>
                </c:pt>
              </c:strCache>
            </c:strRef>
          </c:tx>
          <c:marker>
            <c:symbol val="none"/>
          </c:marker>
          <c:cat>
            <c:strRef>
              <c:f>'G age gender'!$A$7:$A$97</c:f>
              <c:strCach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 and over</c:v>
                </c:pt>
              </c:strCache>
            </c:strRef>
          </c:cat>
          <c:val>
            <c:numRef>
              <c:f>'G age gender'!$I$7:$I$94</c:f>
              <c:numCache>
                <c:formatCode>#,##0</c:formatCode>
                <c:ptCount val="88"/>
                <c:pt idx="0">
                  <c:v>128</c:v>
                </c:pt>
                <c:pt idx="1">
                  <c:v>100</c:v>
                </c:pt>
                <c:pt idx="2">
                  <c:v>105</c:v>
                </c:pt>
                <c:pt idx="3">
                  <c:v>170</c:v>
                </c:pt>
                <c:pt idx="4">
                  <c:v>-206</c:v>
                </c:pt>
                <c:pt idx="5">
                  <c:v>169</c:v>
                </c:pt>
                <c:pt idx="6">
                  <c:v>322</c:v>
                </c:pt>
                <c:pt idx="7">
                  <c:v>469</c:v>
                </c:pt>
                <c:pt idx="8">
                  <c:v>515</c:v>
                </c:pt>
                <c:pt idx="9">
                  <c:v>445</c:v>
                </c:pt>
                <c:pt idx="10">
                  <c:v>463</c:v>
                </c:pt>
                <c:pt idx="11">
                  <c:v>461</c:v>
                </c:pt>
                <c:pt idx="12">
                  <c:v>383</c:v>
                </c:pt>
                <c:pt idx="13">
                  <c:v>375</c:v>
                </c:pt>
                <c:pt idx="14">
                  <c:v>347</c:v>
                </c:pt>
                <c:pt idx="15">
                  <c:v>312</c:v>
                </c:pt>
                <c:pt idx="16">
                  <c:v>272</c:v>
                </c:pt>
                <c:pt idx="17">
                  <c:v>263</c:v>
                </c:pt>
                <c:pt idx="18">
                  <c:v>286</c:v>
                </c:pt>
                <c:pt idx="19">
                  <c:v>443</c:v>
                </c:pt>
                <c:pt idx="20">
                  <c:v>607</c:v>
                </c:pt>
                <c:pt idx="21">
                  <c:v>683</c:v>
                </c:pt>
                <c:pt idx="22">
                  <c:v>758</c:v>
                </c:pt>
                <c:pt idx="23">
                  <c:v>1155</c:v>
                </c:pt>
                <c:pt idx="24">
                  <c:v>1617</c:v>
                </c:pt>
                <c:pt idx="25">
                  <c:v>1474</c:v>
                </c:pt>
                <c:pt idx="26">
                  <c:v>1207</c:v>
                </c:pt>
                <c:pt idx="27">
                  <c:v>1395</c:v>
                </c:pt>
                <c:pt idx="28">
                  <c:v>1662</c:v>
                </c:pt>
                <c:pt idx="29">
                  <c:v>1467</c:v>
                </c:pt>
                <c:pt idx="30">
                  <c:v>1284</c:v>
                </c:pt>
                <c:pt idx="31">
                  <c:v>1275</c:v>
                </c:pt>
                <c:pt idx="32">
                  <c:v>1376</c:v>
                </c:pt>
                <c:pt idx="33">
                  <c:v>1002</c:v>
                </c:pt>
                <c:pt idx="34">
                  <c:v>925</c:v>
                </c:pt>
                <c:pt idx="35">
                  <c:v>904</c:v>
                </c:pt>
                <c:pt idx="36">
                  <c:v>811</c:v>
                </c:pt>
                <c:pt idx="37">
                  <c:v>692</c:v>
                </c:pt>
                <c:pt idx="38">
                  <c:v>670</c:v>
                </c:pt>
                <c:pt idx="39">
                  <c:v>611</c:v>
                </c:pt>
                <c:pt idx="40">
                  <c:v>500</c:v>
                </c:pt>
                <c:pt idx="41">
                  <c:v>407</c:v>
                </c:pt>
                <c:pt idx="42">
                  <c:v>398</c:v>
                </c:pt>
                <c:pt idx="43">
                  <c:v>273</c:v>
                </c:pt>
                <c:pt idx="44">
                  <c:v>334</c:v>
                </c:pt>
                <c:pt idx="45">
                  <c:v>248</c:v>
                </c:pt>
                <c:pt idx="46">
                  <c:v>155</c:v>
                </c:pt>
                <c:pt idx="47">
                  <c:v>190</c:v>
                </c:pt>
                <c:pt idx="48">
                  <c:v>196</c:v>
                </c:pt>
                <c:pt idx="49">
                  <c:v>124</c:v>
                </c:pt>
                <c:pt idx="50">
                  <c:v>82</c:v>
                </c:pt>
                <c:pt idx="51">
                  <c:v>113</c:v>
                </c:pt>
                <c:pt idx="52">
                  <c:v>125</c:v>
                </c:pt>
                <c:pt idx="53">
                  <c:v>72</c:v>
                </c:pt>
                <c:pt idx="54">
                  <c:v>82</c:v>
                </c:pt>
                <c:pt idx="55">
                  <c:v>84</c:v>
                </c:pt>
                <c:pt idx="56">
                  <c:v>68</c:v>
                </c:pt>
                <c:pt idx="57">
                  <c:v>50</c:v>
                </c:pt>
                <c:pt idx="58">
                  <c:v>91</c:v>
                </c:pt>
                <c:pt idx="59">
                  <c:v>114</c:v>
                </c:pt>
                <c:pt idx="60">
                  <c:v>125</c:v>
                </c:pt>
                <c:pt idx="61">
                  <c:v>45</c:v>
                </c:pt>
                <c:pt idx="62">
                  <c:v>25</c:v>
                </c:pt>
                <c:pt idx="63">
                  <c:v>84</c:v>
                </c:pt>
                <c:pt idx="64">
                  <c:v>27</c:v>
                </c:pt>
                <c:pt idx="65">
                  <c:v>65</c:v>
                </c:pt>
                <c:pt idx="66">
                  <c:v>30</c:v>
                </c:pt>
                <c:pt idx="67">
                  <c:v>18</c:v>
                </c:pt>
                <c:pt idx="68">
                  <c:v>-23</c:v>
                </c:pt>
                <c:pt idx="69">
                  <c:v>15</c:v>
                </c:pt>
                <c:pt idx="70">
                  <c:v>0</c:v>
                </c:pt>
                <c:pt idx="71">
                  <c:v>-30</c:v>
                </c:pt>
                <c:pt idx="72">
                  <c:v>-59</c:v>
                </c:pt>
                <c:pt idx="73">
                  <c:v>-24</c:v>
                </c:pt>
                <c:pt idx="74">
                  <c:v>-64</c:v>
                </c:pt>
                <c:pt idx="75">
                  <c:v>-44</c:v>
                </c:pt>
                <c:pt idx="76">
                  <c:v>-47</c:v>
                </c:pt>
                <c:pt idx="77">
                  <c:v>-39</c:v>
                </c:pt>
                <c:pt idx="78">
                  <c:v>-67</c:v>
                </c:pt>
                <c:pt idx="79">
                  <c:v>-17</c:v>
                </c:pt>
                <c:pt idx="80">
                  <c:v>-35</c:v>
                </c:pt>
                <c:pt idx="81">
                  <c:v>-50</c:v>
                </c:pt>
                <c:pt idx="82">
                  <c:v>-44</c:v>
                </c:pt>
                <c:pt idx="83">
                  <c:v>-41</c:v>
                </c:pt>
                <c:pt idx="84">
                  <c:v>-55</c:v>
                </c:pt>
                <c:pt idx="85">
                  <c:v>-128</c:v>
                </c:pt>
                <c:pt idx="86">
                  <c:v>-134</c:v>
                </c:pt>
                <c:pt idx="87">
                  <c:v>-99</c:v>
                </c:pt>
              </c:numCache>
            </c:numRef>
          </c:val>
        </c:ser>
        <c:ser>
          <c:idx val="1"/>
          <c:order val="1"/>
          <c:tx>
            <c:strRef>
              <c:f>'Highland age gender analysis'!$A$2</c:f>
              <c:strCache>
                <c:ptCount val="1"/>
                <c:pt idx="0">
                  <c:v>Highland</c:v>
                </c:pt>
              </c:strCache>
            </c:strRef>
          </c:tx>
          <c:marker>
            <c:symbol val="none"/>
          </c:marker>
          <c:val>
            <c:numRef>
              <c:f>'Highland age gender analysis'!$B$7:$B$94</c:f>
              <c:numCache>
                <c:formatCode>#,##0</c:formatCode>
                <c:ptCount val="88"/>
                <c:pt idx="0">
                  <c:v>-24</c:v>
                </c:pt>
                <c:pt idx="1">
                  <c:v>-24</c:v>
                </c:pt>
                <c:pt idx="2">
                  <c:v>-11</c:v>
                </c:pt>
                <c:pt idx="3">
                  <c:v>8</c:v>
                </c:pt>
                <c:pt idx="4">
                  <c:v>-73</c:v>
                </c:pt>
                <c:pt idx="5">
                  <c:v>21</c:v>
                </c:pt>
                <c:pt idx="6">
                  <c:v>94</c:v>
                </c:pt>
                <c:pt idx="7">
                  <c:v>34</c:v>
                </c:pt>
                <c:pt idx="8">
                  <c:v>54</c:v>
                </c:pt>
                <c:pt idx="9">
                  <c:v>14</c:v>
                </c:pt>
                <c:pt idx="10">
                  <c:v>63</c:v>
                </c:pt>
                <c:pt idx="11">
                  <c:v>72</c:v>
                </c:pt>
                <c:pt idx="12">
                  <c:v>30</c:v>
                </c:pt>
                <c:pt idx="13">
                  <c:v>21</c:v>
                </c:pt>
                <c:pt idx="14">
                  <c:v>39</c:v>
                </c:pt>
                <c:pt idx="15">
                  <c:v>66</c:v>
                </c:pt>
                <c:pt idx="16">
                  <c:v>26</c:v>
                </c:pt>
                <c:pt idx="17">
                  <c:v>59</c:v>
                </c:pt>
                <c:pt idx="18">
                  <c:v>62</c:v>
                </c:pt>
                <c:pt idx="19">
                  <c:v>-31</c:v>
                </c:pt>
                <c:pt idx="20">
                  <c:v>-41</c:v>
                </c:pt>
                <c:pt idx="21">
                  <c:v>-27</c:v>
                </c:pt>
                <c:pt idx="22">
                  <c:v>9</c:v>
                </c:pt>
                <c:pt idx="23">
                  <c:v>79</c:v>
                </c:pt>
                <c:pt idx="24">
                  <c:v>98</c:v>
                </c:pt>
                <c:pt idx="25">
                  <c:v>44</c:v>
                </c:pt>
                <c:pt idx="26">
                  <c:v>9</c:v>
                </c:pt>
                <c:pt idx="27">
                  <c:v>54</c:v>
                </c:pt>
                <c:pt idx="28">
                  <c:v>39</c:v>
                </c:pt>
                <c:pt idx="29">
                  <c:v>54</c:v>
                </c:pt>
                <c:pt idx="30">
                  <c:v>55</c:v>
                </c:pt>
                <c:pt idx="31">
                  <c:v>82</c:v>
                </c:pt>
                <c:pt idx="32">
                  <c:v>128</c:v>
                </c:pt>
                <c:pt idx="33">
                  <c:v>20</c:v>
                </c:pt>
                <c:pt idx="34">
                  <c:v>57</c:v>
                </c:pt>
                <c:pt idx="35">
                  <c:v>64</c:v>
                </c:pt>
                <c:pt idx="36">
                  <c:v>89</c:v>
                </c:pt>
                <c:pt idx="37">
                  <c:v>76</c:v>
                </c:pt>
                <c:pt idx="38">
                  <c:v>74</c:v>
                </c:pt>
                <c:pt idx="39">
                  <c:v>37</c:v>
                </c:pt>
                <c:pt idx="40">
                  <c:v>81</c:v>
                </c:pt>
                <c:pt idx="41">
                  <c:v>67</c:v>
                </c:pt>
                <c:pt idx="42">
                  <c:v>112</c:v>
                </c:pt>
                <c:pt idx="43">
                  <c:v>134</c:v>
                </c:pt>
                <c:pt idx="44">
                  <c:v>160</c:v>
                </c:pt>
                <c:pt idx="45">
                  <c:v>95</c:v>
                </c:pt>
                <c:pt idx="46">
                  <c:v>131</c:v>
                </c:pt>
                <c:pt idx="47">
                  <c:v>50</c:v>
                </c:pt>
                <c:pt idx="48">
                  <c:v>42</c:v>
                </c:pt>
                <c:pt idx="49">
                  <c:v>54</c:v>
                </c:pt>
                <c:pt idx="50">
                  <c:v>8</c:v>
                </c:pt>
                <c:pt idx="51">
                  <c:v>45</c:v>
                </c:pt>
                <c:pt idx="52">
                  <c:v>54</c:v>
                </c:pt>
                <c:pt idx="53">
                  <c:v>41</c:v>
                </c:pt>
                <c:pt idx="54">
                  <c:v>47</c:v>
                </c:pt>
                <c:pt idx="55">
                  <c:v>18</c:v>
                </c:pt>
                <c:pt idx="56">
                  <c:v>91</c:v>
                </c:pt>
                <c:pt idx="57">
                  <c:v>78</c:v>
                </c:pt>
                <c:pt idx="58">
                  <c:v>12</c:v>
                </c:pt>
                <c:pt idx="59">
                  <c:v>34</c:v>
                </c:pt>
                <c:pt idx="60">
                  <c:v>43</c:v>
                </c:pt>
                <c:pt idx="61">
                  <c:v>17</c:v>
                </c:pt>
                <c:pt idx="62">
                  <c:v>11</c:v>
                </c:pt>
                <c:pt idx="63">
                  <c:v>-4</c:v>
                </c:pt>
                <c:pt idx="64">
                  <c:v>22</c:v>
                </c:pt>
                <c:pt idx="65">
                  <c:v>3</c:v>
                </c:pt>
                <c:pt idx="66">
                  <c:v>26</c:v>
                </c:pt>
                <c:pt idx="67">
                  <c:v>1</c:v>
                </c:pt>
                <c:pt idx="68">
                  <c:v>-62</c:v>
                </c:pt>
                <c:pt idx="69">
                  <c:v>-9</c:v>
                </c:pt>
                <c:pt idx="70">
                  <c:v>-34</c:v>
                </c:pt>
                <c:pt idx="71">
                  <c:v>-66</c:v>
                </c:pt>
                <c:pt idx="72">
                  <c:v>-54</c:v>
                </c:pt>
                <c:pt idx="73">
                  <c:v>-27</c:v>
                </c:pt>
                <c:pt idx="74">
                  <c:v>-63</c:v>
                </c:pt>
                <c:pt idx="75">
                  <c:v>-27</c:v>
                </c:pt>
                <c:pt idx="76">
                  <c:v>-73</c:v>
                </c:pt>
                <c:pt idx="77">
                  <c:v>-27</c:v>
                </c:pt>
                <c:pt idx="78">
                  <c:v>-54</c:v>
                </c:pt>
                <c:pt idx="79">
                  <c:v>-58</c:v>
                </c:pt>
                <c:pt idx="80">
                  <c:v>-33</c:v>
                </c:pt>
                <c:pt idx="81">
                  <c:v>-58</c:v>
                </c:pt>
                <c:pt idx="82">
                  <c:v>-60</c:v>
                </c:pt>
                <c:pt idx="83">
                  <c:v>-64</c:v>
                </c:pt>
                <c:pt idx="84">
                  <c:v>-84</c:v>
                </c:pt>
                <c:pt idx="85">
                  <c:v>-59</c:v>
                </c:pt>
                <c:pt idx="86">
                  <c:v>-66</c:v>
                </c:pt>
                <c:pt idx="87">
                  <c:v>-71</c:v>
                </c:pt>
              </c:numCache>
            </c:numRef>
          </c:val>
        </c:ser>
        <c:ser>
          <c:idx val="2"/>
          <c:order val="2"/>
          <c:tx>
            <c:strRef>
              <c:f>'AA age gender analysis'!$A$2</c:f>
              <c:strCache>
                <c:ptCount val="1"/>
                <c:pt idx="0">
                  <c:v>Ayshire &amp; Arran</c:v>
                </c:pt>
              </c:strCache>
            </c:strRef>
          </c:tx>
          <c:marker>
            <c:symbol val="none"/>
          </c:marker>
          <c:val>
            <c:numRef>
              <c:f>'AA age gender analysis'!$B$7:$B$94</c:f>
              <c:numCache>
                <c:formatCode>#,##0</c:formatCode>
                <c:ptCount val="88"/>
                <c:pt idx="0">
                  <c:v>15</c:v>
                </c:pt>
                <c:pt idx="1">
                  <c:v>38</c:v>
                </c:pt>
                <c:pt idx="2">
                  <c:v>36</c:v>
                </c:pt>
                <c:pt idx="3">
                  <c:v>63</c:v>
                </c:pt>
                <c:pt idx="4">
                  <c:v>-33</c:v>
                </c:pt>
                <c:pt idx="5">
                  <c:v>116</c:v>
                </c:pt>
                <c:pt idx="6">
                  <c:v>109</c:v>
                </c:pt>
                <c:pt idx="7">
                  <c:v>51</c:v>
                </c:pt>
                <c:pt idx="8">
                  <c:v>35</c:v>
                </c:pt>
                <c:pt idx="9">
                  <c:v>56</c:v>
                </c:pt>
                <c:pt idx="10">
                  <c:v>80</c:v>
                </c:pt>
                <c:pt idx="11">
                  <c:v>73</c:v>
                </c:pt>
                <c:pt idx="12">
                  <c:v>95</c:v>
                </c:pt>
                <c:pt idx="13">
                  <c:v>54</c:v>
                </c:pt>
                <c:pt idx="14">
                  <c:v>73</c:v>
                </c:pt>
                <c:pt idx="15">
                  <c:v>48</c:v>
                </c:pt>
                <c:pt idx="16">
                  <c:v>41</c:v>
                </c:pt>
                <c:pt idx="17">
                  <c:v>80</c:v>
                </c:pt>
                <c:pt idx="18">
                  <c:v>44</c:v>
                </c:pt>
                <c:pt idx="19">
                  <c:v>-28</c:v>
                </c:pt>
                <c:pt idx="20">
                  <c:v>56</c:v>
                </c:pt>
                <c:pt idx="21">
                  <c:v>45</c:v>
                </c:pt>
                <c:pt idx="22">
                  <c:v>58</c:v>
                </c:pt>
                <c:pt idx="23">
                  <c:v>79</c:v>
                </c:pt>
                <c:pt idx="24">
                  <c:v>69</c:v>
                </c:pt>
                <c:pt idx="25">
                  <c:v>-30</c:v>
                </c:pt>
                <c:pt idx="26">
                  <c:v>-59</c:v>
                </c:pt>
                <c:pt idx="27">
                  <c:v>-15</c:v>
                </c:pt>
                <c:pt idx="28">
                  <c:v>58</c:v>
                </c:pt>
                <c:pt idx="29">
                  <c:v>-3</c:v>
                </c:pt>
                <c:pt idx="30">
                  <c:v>48</c:v>
                </c:pt>
                <c:pt idx="31">
                  <c:v>49</c:v>
                </c:pt>
                <c:pt idx="32">
                  <c:v>110</c:v>
                </c:pt>
                <c:pt idx="33">
                  <c:v>61</c:v>
                </c:pt>
                <c:pt idx="34">
                  <c:v>68</c:v>
                </c:pt>
                <c:pt idx="35">
                  <c:v>32</c:v>
                </c:pt>
                <c:pt idx="36">
                  <c:v>-1</c:v>
                </c:pt>
                <c:pt idx="37">
                  <c:v>22</c:v>
                </c:pt>
                <c:pt idx="38">
                  <c:v>15</c:v>
                </c:pt>
                <c:pt idx="39">
                  <c:v>-5</c:v>
                </c:pt>
                <c:pt idx="40">
                  <c:v>-14</c:v>
                </c:pt>
                <c:pt idx="41">
                  <c:v>64</c:v>
                </c:pt>
                <c:pt idx="42">
                  <c:v>15</c:v>
                </c:pt>
                <c:pt idx="43">
                  <c:v>-10</c:v>
                </c:pt>
                <c:pt idx="44">
                  <c:v>41</c:v>
                </c:pt>
                <c:pt idx="45">
                  <c:v>1</c:v>
                </c:pt>
                <c:pt idx="46">
                  <c:v>10</c:v>
                </c:pt>
                <c:pt idx="47">
                  <c:v>34</c:v>
                </c:pt>
                <c:pt idx="48">
                  <c:v>1</c:v>
                </c:pt>
                <c:pt idx="49">
                  <c:v>9</c:v>
                </c:pt>
                <c:pt idx="50">
                  <c:v>4</c:v>
                </c:pt>
                <c:pt idx="51">
                  <c:v>2</c:v>
                </c:pt>
                <c:pt idx="52">
                  <c:v>57</c:v>
                </c:pt>
                <c:pt idx="53">
                  <c:v>6</c:v>
                </c:pt>
                <c:pt idx="54">
                  <c:v>9</c:v>
                </c:pt>
                <c:pt idx="55">
                  <c:v>39</c:v>
                </c:pt>
                <c:pt idx="56">
                  <c:v>38</c:v>
                </c:pt>
                <c:pt idx="57">
                  <c:v>56</c:v>
                </c:pt>
                <c:pt idx="58">
                  <c:v>16</c:v>
                </c:pt>
                <c:pt idx="59">
                  <c:v>23</c:v>
                </c:pt>
                <c:pt idx="60">
                  <c:v>81</c:v>
                </c:pt>
                <c:pt idx="61">
                  <c:v>60</c:v>
                </c:pt>
                <c:pt idx="62">
                  <c:v>51</c:v>
                </c:pt>
                <c:pt idx="63">
                  <c:v>68</c:v>
                </c:pt>
                <c:pt idx="64">
                  <c:v>31</c:v>
                </c:pt>
                <c:pt idx="65">
                  <c:v>49</c:v>
                </c:pt>
                <c:pt idx="66">
                  <c:v>-2</c:v>
                </c:pt>
                <c:pt idx="67">
                  <c:v>42</c:v>
                </c:pt>
                <c:pt idx="68">
                  <c:v>57</c:v>
                </c:pt>
                <c:pt idx="69">
                  <c:v>51</c:v>
                </c:pt>
                <c:pt idx="70">
                  <c:v>2</c:v>
                </c:pt>
                <c:pt idx="71">
                  <c:v>15</c:v>
                </c:pt>
                <c:pt idx="72">
                  <c:v>11</c:v>
                </c:pt>
                <c:pt idx="73">
                  <c:v>-9</c:v>
                </c:pt>
                <c:pt idx="74">
                  <c:v>-38</c:v>
                </c:pt>
                <c:pt idx="75">
                  <c:v>-42</c:v>
                </c:pt>
                <c:pt idx="76">
                  <c:v>-18</c:v>
                </c:pt>
                <c:pt idx="77">
                  <c:v>-11</c:v>
                </c:pt>
                <c:pt idx="78">
                  <c:v>-50</c:v>
                </c:pt>
                <c:pt idx="79">
                  <c:v>-66</c:v>
                </c:pt>
                <c:pt idx="80">
                  <c:v>-33</c:v>
                </c:pt>
                <c:pt idx="81">
                  <c:v>-34</c:v>
                </c:pt>
                <c:pt idx="82">
                  <c:v>-56</c:v>
                </c:pt>
                <c:pt idx="83">
                  <c:v>-72</c:v>
                </c:pt>
                <c:pt idx="84">
                  <c:v>-58</c:v>
                </c:pt>
                <c:pt idx="85">
                  <c:v>-34</c:v>
                </c:pt>
                <c:pt idx="86">
                  <c:v>-81</c:v>
                </c:pt>
                <c:pt idx="87">
                  <c:v>-37</c:v>
                </c:pt>
              </c:numCache>
            </c:numRef>
          </c:val>
        </c:ser>
        <c:ser>
          <c:idx val="3"/>
          <c:order val="3"/>
          <c:tx>
            <c:strRef>
              <c:f>'Lothian age gender '!$A$2:$B$2</c:f>
              <c:strCache>
                <c:ptCount val="1"/>
                <c:pt idx="0">
                  <c:v>Lothian</c:v>
                </c:pt>
              </c:strCache>
            </c:strRef>
          </c:tx>
          <c:marker>
            <c:symbol val="none"/>
          </c:marker>
          <c:val>
            <c:numRef>
              <c:f>'Lothian age gender '!$I$7:$I$94</c:f>
              <c:numCache>
                <c:formatCode>#,##0</c:formatCode>
                <c:ptCount val="88"/>
                <c:pt idx="0">
                  <c:v>-56</c:v>
                </c:pt>
                <c:pt idx="1">
                  <c:v>-41</c:v>
                </c:pt>
                <c:pt idx="2">
                  <c:v>-18</c:v>
                </c:pt>
                <c:pt idx="3">
                  <c:v>-21</c:v>
                </c:pt>
                <c:pt idx="4">
                  <c:v>-288</c:v>
                </c:pt>
                <c:pt idx="5">
                  <c:v>68</c:v>
                </c:pt>
                <c:pt idx="6">
                  <c:v>240</c:v>
                </c:pt>
                <c:pt idx="7">
                  <c:v>171</c:v>
                </c:pt>
                <c:pt idx="8">
                  <c:v>104</c:v>
                </c:pt>
                <c:pt idx="9">
                  <c:v>96</c:v>
                </c:pt>
                <c:pt idx="10">
                  <c:v>143</c:v>
                </c:pt>
                <c:pt idx="11">
                  <c:v>107</c:v>
                </c:pt>
                <c:pt idx="12">
                  <c:v>107</c:v>
                </c:pt>
                <c:pt idx="13">
                  <c:v>138</c:v>
                </c:pt>
                <c:pt idx="14">
                  <c:v>114</c:v>
                </c:pt>
                <c:pt idx="15">
                  <c:v>95</c:v>
                </c:pt>
                <c:pt idx="16">
                  <c:v>87</c:v>
                </c:pt>
                <c:pt idx="17">
                  <c:v>-52</c:v>
                </c:pt>
                <c:pt idx="18">
                  <c:v>-266</c:v>
                </c:pt>
                <c:pt idx="19">
                  <c:v>-33</c:v>
                </c:pt>
                <c:pt idx="20">
                  <c:v>106</c:v>
                </c:pt>
                <c:pt idx="21">
                  <c:v>26</c:v>
                </c:pt>
                <c:pt idx="22">
                  <c:v>-89</c:v>
                </c:pt>
                <c:pt idx="23">
                  <c:v>42</c:v>
                </c:pt>
                <c:pt idx="24">
                  <c:v>778</c:v>
                </c:pt>
                <c:pt idx="25">
                  <c:v>800</c:v>
                </c:pt>
                <c:pt idx="26">
                  <c:v>398</c:v>
                </c:pt>
                <c:pt idx="27">
                  <c:v>542</c:v>
                </c:pt>
                <c:pt idx="28">
                  <c:v>863</c:v>
                </c:pt>
                <c:pt idx="29">
                  <c:v>771</c:v>
                </c:pt>
                <c:pt idx="30">
                  <c:v>713</c:v>
                </c:pt>
                <c:pt idx="31">
                  <c:v>805</c:v>
                </c:pt>
                <c:pt idx="32">
                  <c:v>943</c:v>
                </c:pt>
                <c:pt idx="33">
                  <c:v>725</c:v>
                </c:pt>
                <c:pt idx="34">
                  <c:v>690</c:v>
                </c:pt>
                <c:pt idx="35">
                  <c:v>525</c:v>
                </c:pt>
                <c:pt idx="36">
                  <c:v>496</c:v>
                </c:pt>
                <c:pt idx="37">
                  <c:v>493</c:v>
                </c:pt>
                <c:pt idx="38">
                  <c:v>415</c:v>
                </c:pt>
                <c:pt idx="39">
                  <c:v>327</c:v>
                </c:pt>
                <c:pt idx="40">
                  <c:v>362</c:v>
                </c:pt>
                <c:pt idx="41">
                  <c:v>332</c:v>
                </c:pt>
                <c:pt idx="42">
                  <c:v>314</c:v>
                </c:pt>
                <c:pt idx="43">
                  <c:v>227</c:v>
                </c:pt>
                <c:pt idx="44">
                  <c:v>201</c:v>
                </c:pt>
                <c:pt idx="45">
                  <c:v>179</c:v>
                </c:pt>
                <c:pt idx="46">
                  <c:v>29</c:v>
                </c:pt>
                <c:pt idx="47">
                  <c:v>19</c:v>
                </c:pt>
                <c:pt idx="48">
                  <c:v>85</c:v>
                </c:pt>
                <c:pt idx="49">
                  <c:v>4</c:v>
                </c:pt>
                <c:pt idx="50">
                  <c:v>41</c:v>
                </c:pt>
                <c:pt idx="51">
                  <c:v>-4</c:v>
                </c:pt>
                <c:pt idx="52">
                  <c:v>-3</c:v>
                </c:pt>
                <c:pt idx="53">
                  <c:v>-26</c:v>
                </c:pt>
                <c:pt idx="54">
                  <c:v>-44</c:v>
                </c:pt>
                <c:pt idx="55">
                  <c:v>-2</c:v>
                </c:pt>
                <c:pt idx="56">
                  <c:v>-22</c:v>
                </c:pt>
                <c:pt idx="57">
                  <c:v>-67</c:v>
                </c:pt>
                <c:pt idx="58">
                  <c:v>9</c:v>
                </c:pt>
                <c:pt idx="59">
                  <c:v>-15</c:v>
                </c:pt>
                <c:pt idx="60">
                  <c:v>-13</c:v>
                </c:pt>
                <c:pt idx="61">
                  <c:v>36</c:v>
                </c:pt>
                <c:pt idx="62">
                  <c:v>-7</c:v>
                </c:pt>
                <c:pt idx="63">
                  <c:v>12</c:v>
                </c:pt>
                <c:pt idx="64">
                  <c:v>7</c:v>
                </c:pt>
                <c:pt idx="65">
                  <c:v>-76</c:v>
                </c:pt>
                <c:pt idx="66">
                  <c:v>-30</c:v>
                </c:pt>
                <c:pt idx="67">
                  <c:v>43</c:v>
                </c:pt>
                <c:pt idx="68">
                  <c:v>-12</c:v>
                </c:pt>
                <c:pt idx="69">
                  <c:v>-48</c:v>
                </c:pt>
                <c:pt idx="70">
                  <c:v>-27</c:v>
                </c:pt>
                <c:pt idx="71">
                  <c:v>-32</c:v>
                </c:pt>
                <c:pt idx="72">
                  <c:v>-9</c:v>
                </c:pt>
                <c:pt idx="73">
                  <c:v>-24</c:v>
                </c:pt>
                <c:pt idx="74">
                  <c:v>30</c:v>
                </c:pt>
                <c:pt idx="75">
                  <c:v>-66</c:v>
                </c:pt>
                <c:pt idx="76">
                  <c:v>-14</c:v>
                </c:pt>
                <c:pt idx="77">
                  <c:v>-21</c:v>
                </c:pt>
                <c:pt idx="78">
                  <c:v>-10</c:v>
                </c:pt>
                <c:pt idx="79">
                  <c:v>-48</c:v>
                </c:pt>
                <c:pt idx="80">
                  <c:v>-33</c:v>
                </c:pt>
                <c:pt idx="81">
                  <c:v>-63</c:v>
                </c:pt>
                <c:pt idx="82">
                  <c:v>-39</c:v>
                </c:pt>
                <c:pt idx="83">
                  <c:v>-32</c:v>
                </c:pt>
                <c:pt idx="84">
                  <c:v>-58</c:v>
                </c:pt>
                <c:pt idx="85">
                  <c:v>-63</c:v>
                </c:pt>
                <c:pt idx="86">
                  <c:v>-80</c:v>
                </c:pt>
                <c:pt idx="87">
                  <c:v>-60</c:v>
                </c:pt>
              </c:numCache>
            </c:numRef>
          </c:val>
        </c:ser>
        <c:marker val="1"/>
        <c:axId val="89164416"/>
        <c:axId val="89174784"/>
      </c:lineChart>
      <c:catAx>
        <c:axId val="891644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Age</a:t>
                </a:r>
              </a:p>
            </c:rich>
          </c:tx>
          <c:layout>
            <c:manualLayout>
              <c:xMode val="edge"/>
              <c:yMode val="edge"/>
              <c:x val="0.52008686677977312"/>
              <c:y val="0.95308641975308661"/>
            </c:manualLayout>
          </c:layout>
        </c:title>
        <c:tickLblPos val="low"/>
        <c:txPr>
          <a:bodyPr rot="-5400000" vert="horz"/>
          <a:lstStyle/>
          <a:p>
            <a:pPr>
              <a:defRPr sz="1400" b="0"/>
            </a:pPr>
            <a:endParaRPr lang="en-US"/>
          </a:p>
        </c:txPr>
        <c:crossAx val="89174784"/>
        <c:crosses val="autoZero"/>
        <c:auto val="1"/>
        <c:lblAlgn val="ctr"/>
        <c:lblOffset val="100"/>
      </c:catAx>
      <c:valAx>
        <c:axId val="891747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GB" sz="1600" dirty="0"/>
                  <a:t>2016 Projection - 2014 Projection</a:t>
                </a:r>
              </a:p>
            </c:rich>
          </c:tx>
        </c:title>
        <c:numFmt formatCode="#,##0" sourceLinked="1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89164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71860059626067"/>
          <c:y val="0.21439316086091456"/>
          <c:w val="0.30145100957561188"/>
          <c:h val="0.16792493669146363"/>
        </c:manualLayout>
      </c:layout>
      <c:spPr>
        <a:solidFill>
          <a:schemeClr val="bg1"/>
        </a:solidFill>
      </c:spPr>
      <c:txPr>
        <a:bodyPr/>
        <a:lstStyle/>
        <a:p>
          <a:pPr>
            <a:defRPr sz="1400" b="0"/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400" b="1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07A84-D558-4744-A45F-277BDD09CB71}" type="datetimeFigureOut">
              <a:rPr lang="en-GB" smtClean="0"/>
              <a:pPr/>
              <a:t>16/05/2019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6D019-8A99-4E57-A6A0-9799269DC69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0444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-MLC is calculated</a:t>
            </a:r>
            <a:r>
              <a:rPr lang="en-GB" baseline="0" dirty="0" smtClean="0"/>
              <a:t> at Intermediate Zone level (IZ is aggregated DZs).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 smtClean="0"/>
              <a:t>-For</a:t>
            </a:r>
            <a:r>
              <a:rPr lang="en-GB" baseline="0" dirty="0" smtClean="0"/>
              <a:t> these CPs, Activity type is disaggregated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4926"/>
            <a:ext cx="2971800" cy="457513"/>
          </a:xfrm>
          <a:prstGeom prst="rect">
            <a:avLst/>
          </a:prstGeom>
        </p:spPr>
        <p:txBody>
          <a:bodyPr/>
          <a:lstStyle/>
          <a:p>
            <a:fld id="{C5194012-B6F3-461C-9C3F-85A4D3B5DCA3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Hospital:</a:t>
            </a:r>
            <a:r>
              <a:rPr lang="en-GB" baseline="0" dirty="0" smtClean="0"/>
              <a:t> doesn’t take into account activity levels themselves – these are already accounted for.</a:t>
            </a:r>
          </a:p>
          <a:p>
            <a:r>
              <a:rPr lang="en-GB" baseline="0" dirty="0" smtClean="0"/>
              <a:t>-Looks at UR Category rather than age/sex composition. Greater weight given to Rural UR categories.</a:t>
            </a:r>
          </a:p>
          <a:p>
            <a:r>
              <a:rPr lang="en-GB" baseline="0" dirty="0" smtClean="0"/>
              <a:t>-Local costs averaged over urban-rural categories to smooth out random variation and pick up how the costs vary with rurality.</a:t>
            </a:r>
          </a:p>
          <a:p>
            <a:r>
              <a:rPr lang="en-GB" baseline="0" dirty="0" smtClean="0"/>
              <a:t>Community: Model uses GIS software (spatial data).</a:t>
            </a:r>
            <a:endParaRPr lang="en-GB" baseline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baseline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Using</a:t>
            </a:r>
            <a:r>
              <a:rPr lang="en-GB" baseline="0" dirty="0" smtClean="0"/>
              <a:t> the e</a:t>
            </a:r>
            <a:r>
              <a:rPr lang="en-GB" dirty="0" smtClean="0"/>
              <a:t>xample is for 2008</a:t>
            </a:r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The Scotland total is shown but this is is done at data zone level in the actual NRAC run.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There is a divergence between the previous</a:t>
            </a:r>
            <a:r>
              <a:rPr lang="en-GB" baseline="0" dirty="0" smtClean="0"/>
              <a:t> 2014 and 2016 projections for the populations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6D019-8A99-4E57-A6A0-9799269DC693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1" y="4343913"/>
            <a:ext cx="5487041" cy="4114361"/>
          </a:xfrm>
          <a:prstGeom prst="rect">
            <a:avLst/>
          </a:prstGeo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Some subjective recoding to improve matching of costs to activity (recodes obtained from IRF team!)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Fixed/variable split is the (crude) case mix adjustment used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Fixed/variable</a:t>
            </a:r>
            <a:r>
              <a:rPr lang="en-GB" sz="1200" baseline="0" dirty="0" smtClean="0"/>
              <a:t> split now determined from PLICS, for Acute care programme; otherwise comes from a regression done at the time of the NRAC review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Having costed the episodes, the cost in each age and sex group can be calculated and divided by population to get cost weights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3" y="8684899"/>
            <a:ext cx="2972547" cy="457639"/>
          </a:xfrm>
          <a:prstGeom prst="rect">
            <a:avLst/>
          </a:prstGeom>
        </p:spPr>
        <p:txBody>
          <a:bodyPr/>
          <a:lstStyle/>
          <a:p>
            <a:fld id="{176546C3-E4BA-41FE-99D8-63912B4480D0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0160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1" y="4343913"/>
            <a:ext cx="5487041" cy="4114361"/>
          </a:xfrm>
          <a:prstGeom prst="rect">
            <a:avLst/>
          </a:prstGeo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Some subjective recoding to improve matching of costs to activity (recodes obtained from IRF team!)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Fixed/variable split is the (crude) case mix adjustment used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Fixed/variable</a:t>
            </a:r>
            <a:r>
              <a:rPr lang="en-GB" sz="1200" baseline="0" dirty="0" smtClean="0"/>
              <a:t> split now determined from PLICS, for Acute care programme; otherwise comes from a regression done at the time of the NRAC review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Having costed the episodes, the cost in each age and sex group can be calculated and divided by population to get cost weights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3" y="8684899"/>
            <a:ext cx="2972547" cy="457639"/>
          </a:xfrm>
          <a:prstGeom prst="rect">
            <a:avLst/>
          </a:prstGeom>
        </p:spPr>
        <p:txBody>
          <a:bodyPr/>
          <a:lstStyle/>
          <a:p>
            <a:fld id="{176546C3-E4BA-41FE-99D8-63912B4480D0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301609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-Cost curves</a:t>
            </a:r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-national</a:t>
            </a:r>
            <a:r>
              <a:rPr lang="en-GB" baseline="0" dirty="0" smtClean="0"/>
              <a:t> cph by ageband/sex</a:t>
            </a:r>
          </a:p>
          <a:p>
            <a:pPr eaLnBrk="1" hangingPunct="1">
              <a:spcBef>
                <a:spcPct val="0"/>
              </a:spcBef>
            </a:pPr>
            <a:r>
              <a:rPr lang="en-GB" baseline="0" dirty="0" smtClean="0"/>
              <a:t>-then use these ‘national averages’ to predict a DZs costs based on pop profile. </a:t>
            </a:r>
          </a:p>
          <a:p>
            <a:pPr eaLnBrk="1" hangingPunct="1">
              <a:spcBef>
                <a:spcPct val="0"/>
              </a:spcBef>
            </a:pPr>
            <a:r>
              <a:rPr lang="en-GB" baseline="0" dirty="0" smtClean="0"/>
              <a:t>-costs rise with age, especially acute. 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-Cost curves</a:t>
            </a:r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-national</a:t>
            </a:r>
            <a:r>
              <a:rPr lang="en-GB" baseline="0" dirty="0" smtClean="0"/>
              <a:t> cph by ageband/sex</a:t>
            </a:r>
          </a:p>
          <a:p>
            <a:pPr eaLnBrk="1" hangingPunct="1">
              <a:spcBef>
                <a:spcPct val="0"/>
              </a:spcBef>
            </a:pPr>
            <a:r>
              <a:rPr lang="en-GB" baseline="0" dirty="0" smtClean="0"/>
              <a:t>-then use these ‘national averages’ to predict a DZs costs based on pop profile. </a:t>
            </a:r>
          </a:p>
          <a:p>
            <a:pPr eaLnBrk="1" hangingPunct="1">
              <a:spcBef>
                <a:spcPct val="0"/>
              </a:spcBef>
            </a:pPr>
            <a:r>
              <a:rPr lang="en-GB" baseline="0" dirty="0" smtClean="0"/>
              <a:t>-costs rise with age, especially acute. </a:t>
            </a:r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aolil01\Desktop\placeholder circle X-0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584" y="0"/>
            <a:ext cx="6704958" cy="6589356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6372200" y="4104456"/>
            <a:ext cx="2420888" cy="2420888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804248" y="1916832"/>
            <a:ext cx="1804273" cy="1804088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nut 3"/>
          <p:cNvSpPr/>
          <p:nvPr/>
        </p:nvSpPr>
        <p:spPr>
          <a:xfrm>
            <a:off x="4427984" y="3284984"/>
            <a:ext cx="4464496" cy="4464496"/>
          </a:xfrm>
          <a:prstGeom prst="donut">
            <a:avLst>
              <a:gd name="adj" fmla="val 8546"/>
            </a:avLst>
          </a:prstGeom>
          <a:solidFill>
            <a:srgbClr val="6C238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nut 2"/>
          <p:cNvSpPr/>
          <p:nvPr/>
        </p:nvSpPr>
        <p:spPr>
          <a:xfrm>
            <a:off x="-675023" y="5547313"/>
            <a:ext cx="2035355" cy="2035355"/>
          </a:xfrm>
          <a:prstGeom prst="donut">
            <a:avLst>
              <a:gd name="adj" fmla="val 8546"/>
            </a:avLst>
          </a:prstGeom>
          <a:solidFill>
            <a:srgbClr val="6C2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55576" y="5229200"/>
            <a:ext cx="696036" cy="696036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 rot="17196525">
            <a:off x="7731114" y="5312345"/>
            <a:ext cx="2112665" cy="2400304"/>
            <a:chOff x="7713401" y="5182364"/>
            <a:chExt cx="2112665" cy="2400304"/>
          </a:xfrm>
        </p:grpSpPr>
        <p:sp>
          <p:nvSpPr>
            <p:cNvPr id="3" name="Donut 2"/>
            <p:cNvSpPr/>
            <p:nvPr userDrawn="1"/>
          </p:nvSpPr>
          <p:spPr>
            <a:xfrm>
              <a:off x="7713401" y="5547313"/>
              <a:ext cx="2035355" cy="2035355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9130030" y="5182364"/>
              <a:ext cx="696036" cy="696036"/>
            </a:xfrm>
            <a:prstGeom prst="ellipse">
              <a:avLst/>
            </a:prstGeom>
            <a:solidFill>
              <a:srgbClr val="0096D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nut 2"/>
          <p:cNvSpPr/>
          <p:nvPr/>
        </p:nvSpPr>
        <p:spPr>
          <a:xfrm>
            <a:off x="-408709" y="-491730"/>
            <a:ext cx="2035355" cy="2035355"/>
          </a:xfrm>
          <a:prstGeom prst="donut">
            <a:avLst>
              <a:gd name="adj" fmla="val 8546"/>
            </a:avLst>
          </a:prstGeom>
          <a:solidFill>
            <a:srgbClr val="6C2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283676" y="908720"/>
            <a:ext cx="696036" cy="696036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olil01\Desktop\Presentation PPW\ppw circls-0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-790775" y="3936111"/>
            <a:ext cx="3471159" cy="3417756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1475656" y="3501008"/>
            <a:ext cx="1008215" cy="1008112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380312" y="4941168"/>
            <a:ext cx="1080231" cy="1080120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nut 3"/>
          <p:cNvSpPr/>
          <p:nvPr/>
        </p:nvSpPr>
        <p:spPr>
          <a:xfrm>
            <a:off x="4932040" y="1844824"/>
            <a:ext cx="3600400" cy="3600400"/>
          </a:xfrm>
          <a:prstGeom prst="donut">
            <a:avLst>
              <a:gd name="adj" fmla="val 8546"/>
            </a:avLst>
          </a:prstGeom>
          <a:solidFill>
            <a:srgbClr val="6C238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5816" y="3429000"/>
            <a:ext cx="5914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 smtClean="0">
                <a:solidFill>
                  <a:srgbClr val="0096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GB" sz="9600" dirty="0"/>
          </a:p>
        </p:txBody>
      </p:sp>
      <p:sp>
        <p:nvSpPr>
          <p:cNvPr id="4" name="Donut 3"/>
          <p:cNvSpPr/>
          <p:nvPr/>
        </p:nvSpPr>
        <p:spPr>
          <a:xfrm>
            <a:off x="1360755" y="1439332"/>
            <a:ext cx="7359909" cy="7359909"/>
          </a:xfrm>
          <a:prstGeom prst="donut">
            <a:avLst>
              <a:gd name="adj" fmla="val 8546"/>
            </a:avLst>
          </a:prstGeom>
          <a:solidFill>
            <a:srgbClr val="6C238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115616" y="1988840"/>
            <a:ext cx="1424288" cy="1440300"/>
          </a:xfrm>
          <a:prstGeom prst="ellipse">
            <a:avLst/>
          </a:prstGeom>
          <a:solidFill>
            <a:srgbClr val="0096DC">
              <a:alpha val="89804"/>
            </a:srgbClr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76672" y="2276872"/>
            <a:ext cx="12105139" cy="2880320"/>
            <a:chOff x="-1116632" y="2636912"/>
            <a:chExt cx="8821489" cy="2099002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-1116632" y="3680158"/>
              <a:ext cx="8821489" cy="62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4830539" y="2636912"/>
              <a:ext cx="2099002" cy="2099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241771" y="2636912"/>
              <a:ext cx="2099002" cy="2099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-277031" y="2636912"/>
              <a:ext cx="2099002" cy="2099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Donut 7"/>
            <p:cNvSpPr/>
            <p:nvPr/>
          </p:nvSpPr>
          <p:spPr>
            <a:xfrm>
              <a:off x="-311521" y="2636912"/>
              <a:ext cx="2099002" cy="2099002"/>
            </a:xfrm>
            <a:prstGeom prst="donut">
              <a:avLst>
                <a:gd name="adj" fmla="val 8546"/>
              </a:avLst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2241771" y="2636912"/>
              <a:ext cx="2099002" cy="2099002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4830539" y="2636912"/>
              <a:ext cx="2099002" cy="2099002"/>
            </a:xfrm>
            <a:prstGeom prst="donut">
              <a:avLst>
                <a:gd name="adj" fmla="val 8546"/>
              </a:avLst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6632" y="2636912"/>
            <a:ext cx="11089232" cy="2099002"/>
            <a:chOff x="-1260648" y="2636912"/>
            <a:chExt cx="11412760" cy="21602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-1260648" y="3717032"/>
              <a:ext cx="1141276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7524328" y="2636912"/>
              <a:ext cx="2160240" cy="2160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860032" y="2636912"/>
              <a:ext cx="2160240" cy="2160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2195736" y="2636912"/>
              <a:ext cx="2160240" cy="2160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-396552" y="2636912"/>
              <a:ext cx="2160240" cy="2160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Donut 8"/>
            <p:cNvSpPr/>
            <p:nvPr/>
          </p:nvSpPr>
          <p:spPr>
            <a:xfrm>
              <a:off x="-432048" y="2636912"/>
              <a:ext cx="2160240" cy="2160240"/>
            </a:xfrm>
            <a:prstGeom prst="donut">
              <a:avLst>
                <a:gd name="adj" fmla="val 8546"/>
              </a:avLst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2195736" y="2636912"/>
              <a:ext cx="2160240" cy="2160240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" name="Donut 10"/>
            <p:cNvSpPr/>
            <p:nvPr/>
          </p:nvSpPr>
          <p:spPr>
            <a:xfrm>
              <a:off x="4860032" y="2636912"/>
              <a:ext cx="2160240" cy="2160240"/>
            </a:xfrm>
            <a:prstGeom prst="donut">
              <a:avLst>
                <a:gd name="adj" fmla="val 8546"/>
              </a:avLst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" name="Donut 11"/>
            <p:cNvSpPr/>
            <p:nvPr/>
          </p:nvSpPr>
          <p:spPr>
            <a:xfrm>
              <a:off x="7524328" y="2636912"/>
              <a:ext cx="2160240" cy="2160240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9"/>
          <p:cNvGrpSpPr/>
          <p:nvPr/>
        </p:nvGrpSpPr>
        <p:grpSpPr>
          <a:xfrm>
            <a:off x="-972616" y="2924944"/>
            <a:ext cx="10873208" cy="1683569"/>
            <a:chOff x="-1044624" y="6858000"/>
            <a:chExt cx="10873208" cy="1683569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-1044624" y="7677472"/>
              <a:ext cx="10873208" cy="223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5801884" y="6858001"/>
              <a:ext cx="1683568" cy="1683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3725484" y="6858001"/>
              <a:ext cx="1683568" cy="1683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649084" y="6858001"/>
              <a:ext cx="1683568" cy="1683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-396552" y="6858000"/>
              <a:ext cx="1683568" cy="1683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Donut 8"/>
            <p:cNvSpPr/>
            <p:nvPr/>
          </p:nvSpPr>
          <p:spPr>
            <a:xfrm>
              <a:off x="-398861" y="6858001"/>
              <a:ext cx="1683568" cy="1683568"/>
            </a:xfrm>
            <a:prstGeom prst="donut">
              <a:avLst>
                <a:gd name="adj" fmla="val 8546"/>
              </a:avLst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1649084" y="6858001"/>
              <a:ext cx="1683568" cy="1683568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" name="Donut 10"/>
            <p:cNvSpPr/>
            <p:nvPr/>
          </p:nvSpPr>
          <p:spPr>
            <a:xfrm>
              <a:off x="3725484" y="6858001"/>
              <a:ext cx="1683568" cy="1683568"/>
            </a:xfrm>
            <a:prstGeom prst="donut">
              <a:avLst>
                <a:gd name="adj" fmla="val 8546"/>
              </a:avLst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" name="Donut 11"/>
            <p:cNvSpPr/>
            <p:nvPr/>
          </p:nvSpPr>
          <p:spPr>
            <a:xfrm>
              <a:off x="5801884" y="6858001"/>
              <a:ext cx="1683568" cy="1683568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812360" y="6858000"/>
              <a:ext cx="1683568" cy="1683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Donut 13"/>
            <p:cNvSpPr/>
            <p:nvPr/>
          </p:nvSpPr>
          <p:spPr>
            <a:xfrm>
              <a:off x="7812360" y="6858000"/>
              <a:ext cx="1683568" cy="1683568"/>
            </a:xfrm>
            <a:prstGeom prst="donut">
              <a:avLst>
                <a:gd name="adj" fmla="val 8546"/>
              </a:avLst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aolil01\Desktop\placeholder circle X-0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3" y="116632"/>
            <a:ext cx="6704958" cy="6589356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6516216" y="4149080"/>
            <a:ext cx="2420888" cy="2420888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/>
          <p:nvPr/>
        </p:nvGrpSpPr>
        <p:grpSpPr>
          <a:xfrm>
            <a:off x="899592" y="404664"/>
            <a:ext cx="7848872" cy="6264696"/>
            <a:chOff x="395536" y="404664"/>
            <a:chExt cx="7848872" cy="626469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3203848" y="4149080"/>
              <a:ext cx="72008" cy="4320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835696" y="3501008"/>
              <a:ext cx="504056" cy="4320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5580112" y="2924944"/>
              <a:ext cx="288032" cy="7200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V="1">
              <a:off x="5508104" y="1412776"/>
              <a:ext cx="360040" cy="1440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716016" y="4077072"/>
              <a:ext cx="216024" cy="3600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Donut 7"/>
            <p:cNvSpPr/>
            <p:nvPr/>
          </p:nvSpPr>
          <p:spPr>
            <a:xfrm>
              <a:off x="5724128" y="2204864"/>
              <a:ext cx="2520280" cy="2520280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1763688" y="404664"/>
              <a:ext cx="3960440" cy="3960440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395536" y="3573016"/>
              <a:ext cx="1728192" cy="1728192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6" name="Donut 15"/>
            <p:cNvSpPr/>
            <p:nvPr/>
          </p:nvSpPr>
          <p:spPr>
            <a:xfrm>
              <a:off x="1979712" y="4509120"/>
              <a:ext cx="2160240" cy="2160240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Donut 20"/>
            <p:cNvSpPr/>
            <p:nvPr userDrawn="1"/>
          </p:nvSpPr>
          <p:spPr>
            <a:xfrm>
              <a:off x="4427984" y="4221088"/>
              <a:ext cx="1944216" cy="1944216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 userDrawn="1"/>
          </p:nvSpPr>
          <p:spPr>
            <a:xfrm>
              <a:off x="5724128" y="404664"/>
              <a:ext cx="1584176" cy="1584176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79712" y="1256566"/>
            <a:ext cx="5077072" cy="4797152"/>
            <a:chOff x="1979712" y="1256566"/>
            <a:chExt cx="5077072" cy="4797152"/>
          </a:xfrm>
          <a:solidFill>
            <a:srgbClr val="D52717"/>
          </a:solidFill>
        </p:grpSpPr>
        <p:sp>
          <p:nvSpPr>
            <p:cNvPr id="4" name="Donut 3"/>
            <p:cNvSpPr/>
            <p:nvPr/>
          </p:nvSpPr>
          <p:spPr>
            <a:xfrm>
              <a:off x="1979712" y="3173398"/>
              <a:ext cx="2880320" cy="2880320"/>
            </a:xfrm>
            <a:prstGeom prst="donut">
              <a:avLst>
                <a:gd name="adj" fmla="val 8546"/>
              </a:avLst>
            </a:prstGeom>
            <a:solidFill>
              <a:srgbClr val="6C2383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" name="Donut 4"/>
            <p:cNvSpPr/>
            <p:nvPr/>
          </p:nvSpPr>
          <p:spPr>
            <a:xfrm>
              <a:off x="4176464" y="3173398"/>
              <a:ext cx="2880320" cy="2880320"/>
            </a:xfrm>
            <a:prstGeom prst="donut">
              <a:avLst>
                <a:gd name="adj" fmla="val 8546"/>
              </a:avLst>
            </a:prstGeom>
            <a:solidFill>
              <a:srgbClr val="6C2383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" name="Donut 5"/>
            <p:cNvSpPr/>
            <p:nvPr/>
          </p:nvSpPr>
          <p:spPr>
            <a:xfrm>
              <a:off x="3059832" y="1256566"/>
              <a:ext cx="2880320" cy="2880320"/>
            </a:xfrm>
            <a:prstGeom prst="donut">
              <a:avLst>
                <a:gd name="adj" fmla="val 8546"/>
              </a:avLst>
            </a:prstGeom>
            <a:solidFill>
              <a:srgbClr val="6C2383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4544" y="1772816"/>
            <a:ext cx="9217024" cy="5283968"/>
            <a:chOff x="-324544" y="1772816"/>
            <a:chExt cx="9217024" cy="528396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763688" y="4149080"/>
              <a:ext cx="216024" cy="4046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91880" y="4941168"/>
              <a:ext cx="216024" cy="4046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004048" y="3212976"/>
              <a:ext cx="216024" cy="4046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660232" y="3933056"/>
              <a:ext cx="216024" cy="4046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Donut 7"/>
            <p:cNvSpPr/>
            <p:nvPr/>
          </p:nvSpPr>
          <p:spPr>
            <a:xfrm>
              <a:off x="3923928" y="1772816"/>
              <a:ext cx="1611560" cy="1611560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368152" y="2177480"/>
              <a:ext cx="2115616" cy="2115616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3104456" y="5229200"/>
              <a:ext cx="1827584" cy="1827584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-324544" y="4581128"/>
              <a:ext cx="2304256" cy="187220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148064" y="3573016"/>
              <a:ext cx="1512168" cy="3600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660232" y="2132856"/>
              <a:ext cx="2232248" cy="18002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979712" y="4581128"/>
              <a:ext cx="1512168" cy="3600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491880" y="3573016"/>
              <a:ext cx="1683879" cy="136815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Donut 15"/>
            <p:cNvSpPr/>
            <p:nvPr/>
          </p:nvSpPr>
          <p:spPr>
            <a:xfrm>
              <a:off x="6084168" y="4221088"/>
              <a:ext cx="2259632" cy="2259632"/>
            </a:xfrm>
            <a:prstGeom prst="donut">
              <a:avLst>
                <a:gd name="adj" fmla="val 8546"/>
              </a:avLst>
            </a:prstGeom>
            <a:solidFill>
              <a:srgbClr val="6C2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835696" y="4437112"/>
              <a:ext cx="360040" cy="360040"/>
            </a:xfrm>
            <a:prstGeom prst="ellipse">
              <a:avLst/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3347864" y="4797152"/>
              <a:ext cx="360040" cy="360040"/>
            </a:xfrm>
            <a:prstGeom prst="ellipse">
              <a:avLst/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5004048" y="3429000"/>
              <a:ext cx="360040" cy="360040"/>
            </a:xfrm>
            <a:prstGeom prst="ellipse">
              <a:avLst/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444208" y="3717032"/>
              <a:ext cx="360040" cy="360040"/>
            </a:xfrm>
            <a:prstGeom prst="ellipse">
              <a:avLst/>
            </a:prstGeom>
            <a:solidFill>
              <a:srgbClr val="009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olil01\Desktop\placeholder circle X-0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87824" y="1124744"/>
            <a:ext cx="4303968" cy="4407738"/>
          </a:xfrm>
          <a:prstGeom prst="rect">
            <a:avLst/>
          </a:prstGeom>
          <a:noFill/>
        </p:spPr>
      </p:pic>
      <p:sp>
        <p:nvSpPr>
          <p:cNvPr id="4" name="Donut 3"/>
          <p:cNvSpPr/>
          <p:nvPr/>
        </p:nvSpPr>
        <p:spPr>
          <a:xfrm>
            <a:off x="1619672" y="2996952"/>
            <a:ext cx="1728192" cy="1728192"/>
          </a:xfrm>
          <a:prstGeom prst="donut">
            <a:avLst>
              <a:gd name="adj" fmla="val 8546"/>
            </a:avLst>
          </a:prstGeom>
          <a:solidFill>
            <a:srgbClr val="6C2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438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75656" y="2636912"/>
            <a:ext cx="696036" cy="696036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Donut 5"/>
          <p:cNvSpPr/>
          <p:nvPr/>
        </p:nvSpPr>
        <p:spPr>
          <a:xfrm>
            <a:off x="6732240" y="3717032"/>
            <a:ext cx="2996952" cy="2996952"/>
          </a:xfrm>
          <a:prstGeom prst="donut">
            <a:avLst>
              <a:gd name="adj" fmla="val 8546"/>
            </a:avLst>
          </a:prstGeom>
          <a:solidFill>
            <a:srgbClr val="6C2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40152" y="4509120"/>
            <a:ext cx="936104" cy="936104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olil01\Desktop\Presentation PPW\ppw circls-0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46074" y="2077704"/>
            <a:ext cx="4297926" cy="4223823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5148064" y="1844824"/>
            <a:ext cx="1008215" cy="1008112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olil01\Desktop\Presentation PPW\ppw circls-0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61437" y="2077704"/>
            <a:ext cx="4267199" cy="4223823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5076056" y="1844824"/>
            <a:ext cx="1008215" cy="1008112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156176" y="4077072"/>
            <a:ext cx="2016224" cy="2016224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  <a:p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nut 3"/>
          <p:cNvSpPr/>
          <p:nvPr/>
        </p:nvSpPr>
        <p:spPr>
          <a:xfrm>
            <a:off x="1907704" y="764704"/>
            <a:ext cx="5040560" cy="5040560"/>
          </a:xfrm>
          <a:prstGeom prst="donut">
            <a:avLst>
              <a:gd name="adj" fmla="val 8546"/>
            </a:avLst>
          </a:prstGeom>
          <a:solidFill>
            <a:srgbClr val="6C238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AE6E12-B007-418F-A195-53C3451B0CDC}" type="datetimeFigureOut">
              <a:rPr lang="en-GB" smtClean="0"/>
              <a:pPr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E3FE85-D426-4804-8133-2CEA8C862F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57733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AE6E12-B007-418F-A195-53C3451B0CDC}" type="datetimeFigureOut">
              <a:rPr lang="en-GB" smtClean="0"/>
              <a:pPr/>
              <a:t>16/05/2019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E3FE85-D426-4804-8133-2CEA8C862F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664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olil01\Desktop\placeholder circle X-0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3" y="116632"/>
            <a:ext cx="6704958" cy="6589355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6444208" y="4221088"/>
            <a:ext cx="2420888" cy="2420888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AE6E12-B007-418F-A195-53C3451B0CDC}" type="datetimeFigureOut">
              <a:rPr lang="en-GB" smtClean="0"/>
              <a:pPr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E3FE85-D426-4804-8133-2CEA8C862F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0552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aolil01\Desktop\placeholder circle X-01.png"/>
          <p:cNvPicPr>
            <a:picLocks noChangeAspect="1" noChangeArrowheads="1"/>
          </p:cNvPicPr>
          <p:nvPr/>
        </p:nvPicPr>
        <p:blipFill>
          <a:blip r:embed="rId2" cstate="print"/>
          <a:srcRect r="6593"/>
          <a:stretch>
            <a:fillRect/>
          </a:stretch>
        </p:blipFill>
        <p:spPr bwMode="auto">
          <a:xfrm>
            <a:off x="1547664" y="779235"/>
            <a:ext cx="6120680" cy="6078765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395536" y="620688"/>
            <a:ext cx="2376264" cy="2376264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olil01\Desktop\placeholder circle X-01.png"/>
          <p:cNvPicPr>
            <a:picLocks noChangeAspect="1" noChangeArrowheads="1"/>
          </p:cNvPicPr>
          <p:nvPr/>
        </p:nvPicPr>
        <p:blipFill>
          <a:blip r:embed="rId2" cstate="print"/>
          <a:srcRect t="5595"/>
          <a:stretch>
            <a:fillRect/>
          </a:stretch>
        </p:blipFill>
        <p:spPr bwMode="auto">
          <a:xfrm flipH="1">
            <a:off x="3275856" y="1700808"/>
            <a:ext cx="7289780" cy="7290254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1979712" y="1628800"/>
            <a:ext cx="2492896" cy="2492896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644008" y="3429000"/>
            <a:ext cx="2492896" cy="2492896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nut 3"/>
          <p:cNvSpPr/>
          <p:nvPr/>
        </p:nvSpPr>
        <p:spPr>
          <a:xfrm>
            <a:off x="-1404664" y="-1755576"/>
            <a:ext cx="7344816" cy="7344816"/>
          </a:xfrm>
          <a:prstGeom prst="donut">
            <a:avLst>
              <a:gd name="adj" fmla="val 8546"/>
            </a:avLst>
          </a:prstGeom>
          <a:solidFill>
            <a:srgbClr val="6C238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olil01\Desktop\Presentation PPW\ppw circls-0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1052736"/>
            <a:ext cx="3926910" cy="3859204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323527" y="1052735"/>
            <a:ext cx="1008112" cy="1008112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 dirty="0">
              <a:latin typeface="Helvetica" pitchFamily="2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olil01\Desktop\Presentation PPW\ppw circls-0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-1007133" y="-886234"/>
            <a:ext cx="5651141" cy="5553707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3419872" y="2564904"/>
            <a:ext cx="3456384" cy="3456384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 dirty="0">
              <a:latin typeface="Helvetica" pitchFamily="2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nut 2"/>
          <p:cNvSpPr/>
          <p:nvPr/>
        </p:nvSpPr>
        <p:spPr>
          <a:xfrm>
            <a:off x="3851920" y="1844824"/>
            <a:ext cx="6552728" cy="6552728"/>
          </a:xfrm>
          <a:prstGeom prst="donut">
            <a:avLst>
              <a:gd name="adj" fmla="val 8546"/>
            </a:avLst>
          </a:prstGeom>
          <a:solidFill>
            <a:srgbClr val="6C238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987824" y="2204864"/>
            <a:ext cx="1746194" cy="1746194"/>
          </a:xfrm>
          <a:prstGeom prst="ellipse">
            <a:avLst/>
          </a:prstGeom>
          <a:solidFill>
            <a:srgbClr val="0096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 dirty="0">
              <a:latin typeface="Helvetica" pitchFamily="2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591551" y="188640"/>
            <a:ext cx="1552449" cy="10933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76672"/>
            <a:ext cx="4139952" cy="30243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Update on 2021/22 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Resource Allocation Formula (NRAC)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32040" y="4149080"/>
            <a:ext cx="2016224" cy="10801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TAGRA</a:t>
            </a:r>
          </a:p>
          <a:p>
            <a:pPr algn="ctr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8 April 2019</a:t>
            </a:r>
          </a:p>
        </p:txBody>
      </p:sp>
    </p:spTree>
    <p:extLst>
      <p:ext uri="{BB962C8B-B14F-4D97-AF65-F5344CB8AC3E}">
        <p14:creationId xmlns:p14="http://schemas.microsoft.com/office/powerpoint/2010/main" xmlns="" val="41242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924944"/>
            <a:ext cx="8229600" cy="6699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NRAC Age/Sex Adjustment</a:t>
            </a:r>
            <a:endParaRPr lang="en-GB" sz="2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5576" y="1052736"/>
            <a:ext cx="7416824" cy="5184775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ctr"/>
            <a:endParaRPr lang="en-GB" sz="2800" dirty="0" smtClean="0">
              <a:solidFill>
                <a:schemeClr val="tx2"/>
              </a:solidFill>
            </a:endParaRPr>
          </a:p>
          <a:p>
            <a:pPr fontAlgn="ctr"/>
            <a:endParaRPr lang="en-GB" sz="2800" dirty="0" smtClean="0">
              <a:solidFill>
                <a:schemeClr val="tx2"/>
              </a:solidFill>
            </a:endParaRPr>
          </a:p>
          <a:p>
            <a:pPr fontAlgn="ctr">
              <a:buNone/>
            </a:pPr>
            <a:endParaRPr lang="en-GB" sz="2800" dirty="0" smtClean="0">
              <a:solidFill>
                <a:schemeClr val="tx2"/>
              </a:solidFill>
            </a:endParaRPr>
          </a:p>
          <a:p>
            <a:pPr fontAlgn="ctr"/>
            <a:endParaRPr lang="en-GB" sz="2800" dirty="0" smtClean="0">
              <a:solidFill>
                <a:schemeClr val="tx2"/>
              </a:solidFill>
            </a:endParaRPr>
          </a:p>
          <a:p>
            <a:pPr fontAlgn="ctr"/>
            <a:endParaRPr lang="en-GB" sz="2800" dirty="0" smtClean="0">
              <a:solidFill>
                <a:schemeClr val="tx2"/>
              </a:solidFill>
            </a:endParaRPr>
          </a:p>
          <a:p>
            <a:pPr fontAlgn="ctr"/>
            <a:endParaRPr lang="en-GB" sz="2800" dirty="0" smtClean="0">
              <a:solidFill>
                <a:schemeClr val="tx2"/>
              </a:solidFill>
            </a:endParaRPr>
          </a:p>
          <a:p>
            <a:pPr fontAlgn="ctr"/>
            <a:endParaRPr lang="en-GB" sz="2800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7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476250"/>
            <a:ext cx="8229600" cy="6699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 smtClean="0">
                <a:solidFill>
                  <a:schemeClr val="tx2"/>
                </a:solidFill>
                <a:latin typeface="+mn-lt"/>
              </a:rPr>
              <a:t>Costing activity</a:t>
            </a:r>
            <a:endParaRPr lang="en-GB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1600" y="1412776"/>
            <a:ext cx="7715250" cy="51847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fontAlgn="ctr"/>
            <a:r>
              <a:rPr lang="en-GB" sz="2400" dirty="0" smtClean="0">
                <a:solidFill>
                  <a:schemeClr val="tx2"/>
                </a:solidFill>
              </a:rPr>
              <a:t>Costs Book costs are applied to 1 years activity based on a mapping of Costs Book line numbers to specialties, along with patient category (IP, DC, OP): 2017/18 Costs Book. </a:t>
            </a:r>
          </a:p>
          <a:p>
            <a:pPr fontAlgn="ctr"/>
            <a:r>
              <a:rPr lang="en-GB" sz="2400" dirty="0" smtClean="0">
                <a:solidFill>
                  <a:schemeClr val="tx2"/>
                </a:solidFill>
              </a:rPr>
              <a:t>The cost is first divided into a </a:t>
            </a:r>
            <a:r>
              <a:rPr lang="en-GB" sz="2400" i="1" dirty="0" smtClean="0">
                <a:solidFill>
                  <a:schemeClr val="tx2"/>
                </a:solidFill>
              </a:rPr>
              <a:t>fixed</a:t>
            </a:r>
            <a:r>
              <a:rPr lang="en-GB" sz="2400" dirty="0" smtClean="0">
                <a:solidFill>
                  <a:schemeClr val="tx2"/>
                </a:solidFill>
              </a:rPr>
              <a:t> and a </a:t>
            </a:r>
            <a:r>
              <a:rPr lang="en-GB" sz="2400" i="1" dirty="0" smtClean="0">
                <a:solidFill>
                  <a:schemeClr val="tx2"/>
                </a:solidFill>
              </a:rPr>
              <a:t>variable</a:t>
            </a:r>
            <a:r>
              <a:rPr lang="en-GB" sz="2400" dirty="0" smtClean="0">
                <a:solidFill>
                  <a:schemeClr val="tx2"/>
                </a:solidFill>
              </a:rPr>
              <a:t> portion and these are then divided between the episodes:</a:t>
            </a:r>
          </a:p>
          <a:p>
            <a:pPr fontAlgn="ctr"/>
            <a:endParaRPr lang="en-GB" sz="2400" dirty="0" smtClean="0"/>
          </a:p>
          <a:p>
            <a:pPr fontAlgn="ctr"/>
            <a:endParaRPr lang="en-GB" sz="2400" dirty="0" smtClean="0"/>
          </a:p>
          <a:p>
            <a:pPr fontAlgn="ctr"/>
            <a:endParaRPr lang="en-GB" sz="2400" dirty="0" smtClean="0"/>
          </a:p>
          <a:p>
            <a:pPr fontAlgn="ctr"/>
            <a:endParaRPr lang="en-GB" sz="2400" dirty="0" smtClean="0"/>
          </a:p>
          <a:p>
            <a:pPr fontAlgn="ctr"/>
            <a:endParaRPr lang="en-GB" sz="2400" dirty="0" smtClean="0"/>
          </a:p>
          <a:p>
            <a:pPr fontAlgn="ctr"/>
            <a:r>
              <a:rPr lang="en-GB" sz="2400" dirty="0" smtClean="0">
                <a:solidFill>
                  <a:schemeClr val="tx2"/>
                </a:solidFill>
              </a:rPr>
              <a:t>The fraction of the cost that is fixed / variable varies between specialties</a:t>
            </a:r>
          </a:p>
          <a:p>
            <a:pPr fontAlgn="ctr"/>
            <a:r>
              <a:rPr lang="en-GB" sz="2400" u="sng" dirty="0" smtClean="0">
                <a:solidFill>
                  <a:schemeClr val="tx2"/>
                </a:solidFill>
              </a:rPr>
              <a:t>Episode costs are then aggregated into age and sex groups and divided by population -&gt; age-sex index is local overall cost per head divided by national overall cost per head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23628" y="2996952"/>
            <a:ext cx="6948772" cy="1668381"/>
            <a:chOff x="863588" y="3969060"/>
            <a:chExt cx="6948772" cy="1848401"/>
          </a:xfrm>
        </p:grpSpPr>
        <p:pic>
          <p:nvPicPr>
            <p:cNvPr id="4" name="Picture 3" descr="fv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872" y="4221088"/>
              <a:ext cx="1857634" cy="14670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455876" y="4401108"/>
              <a:ext cx="756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fixed</a:t>
              </a:r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55976" y="396906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variable</a:t>
              </a:r>
              <a:endParaRPr lang="en-GB" dirty="0"/>
            </a:p>
          </p:txBody>
        </p:sp>
        <p:sp>
          <p:nvSpPr>
            <p:cNvPr id="7" name="Down Arrow 6"/>
            <p:cNvSpPr/>
            <p:nvPr/>
          </p:nvSpPr>
          <p:spPr>
            <a:xfrm rot="16200000">
              <a:off x="5220072" y="4761148"/>
              <a:ext cx="540060" cy="9001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Down Arrow 7"/>
            <p:cNvSpPr/>
            <p:nvPr/>
          </p:nvSpPr>
          <p:spPr>
            <a:xfrm rot="5400000">
              <a:off x="2987824" y="4797152"/>
              <a:ext cx="540060" cy="9001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3588" y="4941168"/>
              <a:ext cx="1908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divided equally between episodes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76156" y="4617132"/>
              <a:ext cx="18362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divided between episodes in proportion to length of stay</a:t>
              </a:r>
              <a:endParaRPr lang="en-GB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8697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79512" y="476672"/>
          <a:ext cx="8712968" cy="638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79511" y="476672"/>
          <a:ext cx="8964489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323528" y="402166"/>
          <a:ext cx="8496944" cy="6053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179512" y="260648"/>
          <a:ext cx="8712968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179512" y="407276"/>
          <a:ext cx="8640960" cy="645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548680"/>
            <a:ext cx="4667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j-lt"/>
              </a:rPr>
              <a:t>MLC adjustment: diagnostic groups</a:t>
            </a:r>
            <a:endParaRPr lang="en-GB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196752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GB" sz="2200" dirty="0" smtClean="0">
                <a:solidFill>
                  <a:schemeClr val="tx2"/>
                </a:solidFill>
              </a:rPr>
              <a:t>MLC adjustment analysing costs per head by indicators of additional need</a:t>
            </a:r>
            <a:endParaRPr lang="en-GB" sz="2200" dirty="0" smtClean="0">
              <a:solidFill>
                <a:schemeClr val="tx2"/>
              </a:solidFill>
              <a:latin typeface="+mn-lt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  <a:latin typeface="+mn-lt"/>
              </a:rPr>
              <a:t>MLC is currently done at Intermediate Zone level for all care programmes and the Acute and GP Prescribing are split into ‘diagnostic groups’.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1600" y="3145587"/>
          <a:ext cx="7200800" cy="3712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434722">
                <a:tc>
                  <a:txBody>
                    <a:bodyPr/>
                    <a:lstStyle/>
                    <a:p>
                      <a:r>
                        <a:rPr lang="en-GB" dirty="0" smtClean="0"/>
                        <a:t>Care programme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Diagnostic</a:t>
                      </a:r>
                      <a:r>
                        <a:rPr lang="en-GB" baseline="0" dirty="0" smtClean="0"/>
                        <a:t> groups</a:t>
                      </a:r>
                      <a:endParaRPr lang="en-GB" dirty="0"/>
                    </a:p>
                  </a:txBody>
                  <a:tcPr/>
                </a:tc>
              </a:tr>
              <a:tr h="1748113">
                <a:tc>
                  <a:txBody>
                    <a:bodyPr/>
                    <a:lstStyle/>
                    <a:p>
                      <a:r>
                        <a:rPr lang="en-GB" dirty="0" smtClean="0"/>
                        <a:t>Acute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Circulatory (Heart)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Cancer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Respiratory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Digestive system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Injuries &amp; poisoning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Outpatients </a:t>
                      </a:r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&amp; Other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529578">
                <a:tc>
                  <a:txBody>
                    <a:bodyPr/>
                    <a:lstStyle/>
                    <a:p>
                      <a:r>
                        <a:rPr lang="en-GB" dirty="0" smtClean="0"/>
                        <a:t>GP Prescribing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Cardiovascular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Gastrointestinal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Infections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Central nervous system</a:t>
                      </a:r>
                    </a:p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Muscle &amp; joint diseases &amp;</a:t>
                      </a:r>
                      <a:r>
                        <a:rPr lang="en-GB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Other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0" y="188640"/>
          <a:ext cx="9275379" cy="666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1600" y="548680"/>
            <a:ext cx="6778625" cy="63341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2400" b="1" dirty="0" smtClean="0">
                <a:solidFill>
                  <a:schemeClr val="tx2"/>
                </a:solidFill>
              </a:rPr>
              <a:t>Unavoidable Excess Costs adjustment</a:t>
            </a:r>
            <a:endParaRPr lang="en-GB" sz="2400" dirty="0">
              <a:solidFill>
                <a:schemeClr val="tx2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55776" y="3789040"/>
          <a:ext cx="3960440" cy="2743200"/>
        </p:xfrm>
        <a:graphic>
          <a:graphicData uri="http://schemas.openxmlformats.org/drawingml/2006/table">
            <a:tbl>
              <a:tblPr/>
              <a:tblGrid>
                <a:gridCol w="3960440"/>
              </a:tblGrid>
              <a:tr h="273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+mn-lt"/>
                          <a:ea typeface="Times New Roman"/>
                          <a:cs typeface="Times New Roman"/>
                        </a:rPr>
                        <a:t>8-fold </a:t>
                      </a:r>
                      <a:r>
                        <a:rPr lang="en-GB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urban-rural</a:t>
                      </a:r>
                      <a:r>
                        <a:rPr lang="en-GB" sz="20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classification</a:t>
                      </a:r>
                      <a:endParaRPr lang="en-GB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GB" sz="2000" dirty="0">
                          <a:latin typeface="+mn-lt"/>
                          <a:ea typeface="Times New Roman"/>
                          <a:cs typeface="Times New Roman"/>
                        </a:rPr>
                        <a:t> = Large urban areas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GB" sz="2000" dirty="0">
                          <a:latin typeface="+mn-lt"/>
                          <a:ea typeface="Times New Roman"/>
                          <a:cs typeface="Times New Roman"/>
                        </a:rPr>
                        <a:t> = Other urban  areas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GB" sz="2000" dirty="0">
                          <a:latin typeface="+mn-lt"/>
                          <a:ea typeface="Times New Roman"/>
                          <a:cs typeface="Times New Roman"/>
                        </a:rPr>
                        <a:t> = Accessible small towns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GB" sz="2000" dirty="0">
                          <a:latin typeface="+mn-lt"/>
                          <a:ea typeface="Times New Roman"/>
                          <a:cs typeface="Times New Roman"/>
                        </a:rPr>
                        <a:t> = Remote small towns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GB" sz="20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dirty="0">
                          <a:latin typeface="+mn-lt"/>
                          <a:ea typeface="Times New Roman"/>
                          <a:cs typeface="Times New Roman"/>
                        </a:rPr>
                        <a:t>= Very remote (non-SDIA) areas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GB" sz="2000" dirty="0">
                          <a:latin typeface="+mn-lt"/>
                          <a:ea typeface="Times New Roman"/>
                          <a:cs typeface="Times New Roman"/>
                        </a:rPr>
                        <a:t> = Accessible rural areas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GB" sz="2000" dirty="0">
                          <a:latin typeface="+mn-lt"/>
                          <a:ea typeface="Times New Roman"/>
                          <a:cs typeface="Times New Roman"/>
                        </a:rPr>
                        <a:t> = Remote rural areas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GB" sz="20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dirty="0">
                          <a:latin typeface="+mn-lt"/>
                          <a:ea typeface="Times New Roman"/>
                          <a:cs typeface="Times New Roman"/>
                        </a:rPr>
                        <a:t>= SDIA islands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971600" y="1268760"/>
            <a:ext cx="7704856" cy="49325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Activity data for the last 3 year (2015/16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2017/18) used to give an average.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Analyses the costs of providing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healthcare by  an 8-fold </a:t>
            </a:r>
            <a:r>
              <a:rPr lang="en-GB" sz="2200" dirty="0" smtClean="0">
                <a:solidFill>
                  <a:schemeClr val="tx2"/>
                </a:solidFill>
              </a:rPr>
              <a:t>urban-rural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classification by datazone.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Gives greater weight to rural areas having unavoidable excess costs to deliver services.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3568" y="765175"/>
            <a:ext cx="7546032" cy="6524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2400" b="1" dirty="0" smtClean="0">
                <a:solidFill>
                  <a:schemeClr val="tx2"/>
                </a:solidFill>
              </a:rPr>
              <a:t>Unavoidable Excess Costs adjustment</a:t>
            </a:r>
            <a:br>
              <a:rPr lang="en-GB" sz="2400" b="1" dirty="0" smtClean="0">
                <a:solidFill>
                  <a:schemeClr val="tx2"/>
                </a:solidFill>
              </a:rPr>
            </a:b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27584" y="1628800"/>
            <a:ext cx="6480720" cy="367240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/>
          <a:lstStyle/>
          <a:p>
            <a:pPr marL="342900" indent="-342900" fontAlgn="ctr">
              <a:spcAft>
                <a:spcPts val="1200"/>
              </a:spcAft>
              <a:buFont typeface="Arial" charset="0"/>
              <a:buChar char="•"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Hospital services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compare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</a:t>
            </a:r>
            <a:r>
              <a:rPr lang="en-GB" sz="2200" dirty="0" smtClean="0">
                <a:solidFill>
                  <a:schemeClr val="tx2"/>
                </a:solidFill>
                <a:latin typeface="Calibri"/>
              </a:rPr>
              <a:t>costs per unit of </a:t>
            </a:r>
            <a:r>
              <a:rPr lang="en-GB" sz="2200" dirty="0" smtClean="0">
                <a:solidFill>
                  <a:schemeClr val="tx2"/>
                </a:solidFill>
                <a:latin typeface="+mn-lt"/>
                <a:cs typeface="+mn-cs"/>
              </a:rPr>
              <a:t>healthcare </a:t>
            </a:r>
            <a:r>
              <a:rPr lang="en-GB" sz="2200" dirty="0" smtClean="0">
                <a:solidFill>
                  <a:schemeClr val="tx2"/>
                </a:solidFill>
                <a:latin typeface="Calibri"/>
              </a:rPr>
              <a:t>activity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national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averages</a:t>
            </a:r>
          </a:p>
          <a:p>
            <a:pPr marL="800100" lvl="1" indent="-342900" fontAlgn="ctr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GB" sz="2200" dirty="0" smtClean="0">
                <a:solidFill>
                  <a:schemeClr val="tx2"/>
                </a:solidFill>
              </a:rPr>
              <a:t>measured ratios are averaged across urban-rural categories -&gt; used as predictions</a:t>
            </a:r>
            <a:endParaRPr kumimoji="0" lang="en-GB" sz="22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200" b="1" baseline="0" dirty="0" smtClean="0">
                <a:solidFill>
                  <a:schemeClr val="tx2"/>
                </a:solidFill>
                <a:latin typeface="+mn-lt"/>
                <a:cs typeface="+mn-cs"/>
              </a:rPr>
              <a:t>Community services</a:t>
            </a:r>
            <a:r>
              <a:rPr lang="en-GB" sz="2200" baseline="0" dirty="0" smtClean="0">
                <a:solidFill>
                  <a:schemeClr val="tx2"/>
                </a:solidFill>
                <a:latin typeface="+mn-lt"/>
                <a:cs typeface="+mn-cs"/>
              </a:rPr>
              <a:t>:</a:t>
            </a:r>
          </a:p>
          <a:p>
            <a:pPr marL="800100" lvl="1" indent="-342900" fontAlgn="ctr">
              <a:spcAft>
                <a:spcPts val="600"/>
              </a:spcAft>
              <a:buFont typeface="Arial" charset="0"/>
              <a:buChar char="•"/>
            </a:pP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simulation model for travel-based services</a:t>
            </a:r>
          </a:p>
          <a:p>
            <a:pPr marL="800100" lvl="1" indent="-342900" fontAlgn="ctr">
              <a:spcAft>
                <a:spcPts val="1200"/>
              </a:spcAft>
              <a:buFont typeface="Arial" charset="0"/>
              <a:buChar char="•"/>
            </a:pPr>
            <a:r>
              <a:rPr lang="en-GB" sz="2200" baseline="0" dirty="0" smtClean="0">
                <a:solidFill>
                  <a:schemeClr val="tx2"/>
                </a:solidFill>
                <a:latin typeface="+mn-lt"/>
                <a:cs typeface="+mn-cs"/>
              </a:rPr>
              <a:t>SAF index used for clinic-based</a:t>
            </a:r>
            <a:r>
              <a:rPr lang="en-GB" sz="2200" dirty="0" smtClean="0">
                <a:solidFill>
                  <a:schemeClr val="tx2"/>
                </a:solidFill>
                <a:latin typeface="+mn-lt"/>
                <a:cs typeface="+mn-cs"/>
              </a:rPr>
              <a:t> services</a:t>
            </a:r>
          </a:p>
          <a:p>
            <a:pPr marL="342900" indent="-342900" fontAlgn="ctr">
              <a:spcAft>
                <a:spcPts val="1200"/>
              </a:spcAft>
              <a:buFont typeface="Arial" charset="0"/>
              <a:buChar char="•"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 Prescribing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 excess costs adjustment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1556792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fontAlgn="ctr">
              <a:buClr>
                <a:schemeClr val="tx2"/>
              </a:buCl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How the formula works</a:t>
            </a:r>
          </a:p>
          <a:p>
            <a:pPr fontAlgn="ctr">
              <a:buClr>
                <a:schemeClr val="tx2"/>
              </a:buCl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   Structure: care programmes</a:t>
            </a:r>
          </a:p>
          <a:p>
            <a:pPr fontAlgn="ctr">
              <a:buClr>
                <a:schemeClr val="tx2"/>
              </a:buCl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   2021/22 NRAC:  Key Influences &amp; Outputs</a:t>
            </a:r>
          </a:p>
          <a:p>
            <a:pPr fontAlgn="ctr">
              <a:buClr>
                <a:schemeClr val="tx2"/>
              </a:buCl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   2022/23 NRAC</a:t>
            </a:r>
          </a:p>
          <a:p>
            <a:pPr fontAlgn="ctr">
              <a:buClr>
                <a:schemeClr val="tx2"/>
              </a:buClr>
              <a:buFont typeface="Arial" pitchFamily="34" charset="0"/>
              <a:buChar char="•"/>
            </a:pPr>
            <a:endParaRPr lang="en-GB" sz="2400" dirty="0" smtClean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548680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Outline: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179512" y="0"/>
          <a:ext cx="8784976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0" y="332655"/>
          <a:ext cx="8964487" cy="626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08720"/>
            <a:ext cx="681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Final NRAC Shares 2018/19 – 2021/22 by NHS Board</a:t>
            </a:r>
            <a:endParaRPr lang="en-GB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15614" y="1490662"/>
          <a:ext cx="6696747" cy="4746648"/>
        </p:xfrm>
        <a:graphic>
          <a:graphicData uri="http://schemas.openxmlformats.org/drawingml/2006/table">
            <a:tbl>
              <a:tblPr/>
              <a:tblGrid>
                <a:gridCol w="2161703"/>
                <a:gridCol w="1133761"/>
                <a:gridCol w="1133761"/>
                <a:gridCol w="1133761"/>
                <a:gridCol w="1133761"/>
              </a:tblGrid>
              <a:tr h="39652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Unified Budget target shares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096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Health Board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NRAC 2018/19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NRAC 2019/20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NRAC 2020/21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NRAC </a:t>
                      </a:r>
                      <a:r>
                        <a:rPr lang="en-GB" sz="1200" b="1" i="0" u="none" strike="noStrike" dirty="0" smtClean="0">
                          <a:solidFill>
                            <a:srgbClr val="1F497D"/>
                          </a:solidFill>
                          <a:latin typeface="Calibri"/>
                        </a:rPr>
                        <a:t>2021/22</a:t>
                      </a:r>
                      <a:endParaRPr lang="en-GB" sz="1200" b="1" i="0" u="none" strike="noStrike" dirty="0">
                        <a:solidFill>
                          <a:srgbClr val="1F497D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Ayrshire &amp; Arran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7.41%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7.39%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7.38%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7.38%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Borders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2.10%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2.11%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2.11%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2.13%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Fife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6.81%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6.81%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6.82%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6.81%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Greater Glasgow &amp; Clyde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22.34%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22.28%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22.28%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22.21%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Highland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6.44%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6.44%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6.45%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6.59%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Lanarkshire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12.35%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12.34%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12.31%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12.27%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Grampian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9.87%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9.90%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9.87%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9.74%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Orkney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0.48%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0.48%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0.48%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Lothian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14.80%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14.85%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14.96%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14.97%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Tayside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7.85%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7.85%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7.80%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7.81%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Forth Valley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5.42%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5.43%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5.43%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5.45%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Western Isles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0.66%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0.66%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0.65%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0.67%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9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Dumfries &amp; Galloway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2.98%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2.97%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2.97%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2.99%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latin typeface="Calibri"/>
                        </a:rPr>
                        <a:t>Shetland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0.49%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0.49%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0.49%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latin typeface="Calibri"/>
                        </a:rPr>
                        <a:t>0.49%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971600" y="548680"/>
            <a:ext cx="49084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 smtClean="0">
                <a:solidFill>
                  <a:schemeClr val="tx2"/>
                </a:solidFill>
              </a:rPr>
              <a:t>2022/23 NRAC:  </a:t>
            </a:r>
            <a:endParaRPr kumimoji="0" lang="en-GB" sz="24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827584" y="1556792"/>
            <a:ext cx="6215063" cy="4741863"/>
          </a:xfrm>
          <a:prstGeom prst="rect">
            <a:avLst/>
          </a:prstGeom>
        </p:spPr>
        <p:txBody>
          <a:bodyPr/>
          <a:lstStyle/>
          <a:p>
            <a:r>
              <a:rPr lang="en-GB" sz="2200" dirty="0" smtClean="0">
                <a:solidFill>
                  <a:schemeClr val="tx2"/>
                </a:solidFill>
              </a:rPr>
              <a:t>Publication date – 21 January 2020</a:t>
            </a:r>
          </a:p>
          <a:p>
            <a:r>
              <a:rPr lang="en-GB" sz="2200" dirty="0" smtClean="0">
                <a:solidFill>
                  <a:schemeClr val="tx2"/>
                </a:solidFill>
              </a:rPr>
              <a:t>Costs Book 2018/19 will be used</a:t>
            </a:r>
          </a:p>
          <a:p>
            <a:r>
              <a:rPr lang="en-GB" sz="2200" dirty="0" smtClean="0">
                <a:solidFill>
                  <a:schemeClr val="tx2"/>
                </a:solidFill>
              </a:rPr>
              <a:t>NRS Births for 2018</a:t>
            </a:r>
          </a:p>
          <a:p>
            <a:r>
              <a:rPr lang="en-GB" sz="2200" dirty="0" smtClean="0">
                <a:solidFill>
                  <a:schemeClr val="tx2"/>
                </a:solidFill>
              </a:rPr>
              <a:t>Full Update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Age/Sex Adjustment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Excess Costs Adjustment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Morbidity &amp; Life Circumstances</a:t>
            </a:r>
          </a:p>
          <a:p>
            <a:pPr lvl="1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	adjustment</a:t>
            </a:r>
          </a:p>
          <a:p>
            <a:endParaRPr lang="en-GB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971600" y="620688"/>
            <a:ext cx="3944938" cy="576263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n-GB" sz="2800" b="1" dirty="0" smtClean="0">
                <a:solidFill>
                  <a:schemeClr val="tx2"/>
                </a:solidFill>
              </a:rPr>
              <a:t>How the formula works</a:t>
            </a:r>
            <a:endParaRPr lang="en-GB" sz="2800" dirty="0" smtClean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1600" y="1628800"/>
            <a:ext cx="7848600" cy="243363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Geography basis is data zones (HCHS) or GP practices </a:t>
            </a:r>
          </a:p>
          <a:p>
            <a:pPr eaLnBrk="1" fontAlgn="ctr" hangingPunct="1">
              <a:spcAft>
                <a:spcPts val="0"/>
              </a:spcAft>
              <a:buNone/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	(GP Prescribing) → results aggregated to larger areas</a:t>
            </a:r>
          </a:p>
          <a:p>
            <a:pPr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Uses </a:t>
            </a:r>
            <a:r>
              <a:rPr lang="en-GB" sz="2400" dirty="0">
                <a:solidFill>
                  <a:schemeClr val="tx2"/>
                </a:solidFill>
              </a:rPr>
              <a:t>a weighted capitation </a:t>
            </a:r>
            <a:r>
              <a:rPr lang="en-GB" sz="2400" dirty="0" smtClean="0">
                <a:solidFill>
                  <a:schemeClr val="tx2"/>
                </a:solidFill>
              </a:rPr>
              <a:t>approach:</a:t>
            </a:r>
          </a:p>
          <a:p>
            <a:pPr lvl="1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chemeClr val="tx2"/>
                </a:solidFill>
              </a:rPr>
              <a:t>Fundamental starting point is (resident) population – a projection</a:t>
            </a:r>
          </a:p>
          <a:p>
            <a:pPr lvl="1" eaLnBrk="1" fontAlgn="ctr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2"/>
                </a:solidFill>
              </a:rPr>
              <a:t>Weighted to reflect need for, and cost of, </a:t>
            </a:r>
            <a:r>
              <a:rPr lang="en-GB" sz="2000" dirty="0" smtClean="0">
                <a:solidFill>
                  <a:schemeClr val="tx2"/>
                </a:solidFill>
              </a:rPr>
              <a:t>services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55576" y="4653136"/>
            <a:ext cx="1366812" cy="16557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GB" sz="1600" dirty="0" smtClean="0">
                <a:latin typeface="+mn-lt"/>
              </a:rPr>
              <a:t>Data Zone Population</a:t>
            </a:r>
            <a:endParaRPr lang="en-GB" sz="1600" dirty="0">
              <a:latin typeface="+mn-lt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411760" y="4653136"/>
            <a:ext cx="1436687" cy="1655762"/>
          </a:xfrm>
          <a:prstGeom prst="rect">
            <a:avLst/>
          </a:prstGeom>
          <a:solidFill>
            <a:srgbClr val="58980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GB" sz="1600" dirty="0">
                <a:latin typeface="+mn-lt"/>
              </a:rPr>
              <a:t>Relative </a:t>
            </a:r>
            <a:r>
              <a:rPr lang="en-GB" sz="1600" dirty="0" smtClean="0">
                <a:latin typeface="+mn-lt"/>
              </a:rPr>
              <a:t>cost per head due </a:t>
            </a:r>
            <a:r>
              <a:rPr lang="en-GB" sz="1600" dirty="0">
                <a:latin typeface="+mn-lt"/>
              </a:rPr>
              <a:t>to age/sex profile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123728" y="4977172"/>
            <a:ext cx="288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Verdana" pitchFamily="34" charset="0"/>
              </a:rPr>
              <a:t>X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923928" y="4977172"/>
            <a:ext cx="288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Verdana" pitchFamily="34" charset="0"/>
              </a:rPr>
              <a:t>X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283968" y="4653136"/>
            <a:ext cx="1436687" cy="16557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GB" sz="1600" dirty="0">
                <a:latin typeface="+mn-lt"/>
              </a:rPr>
              <a:t>Relative </a:t>
            </a:r>
            <a:r>
              <a:rPr lang="en-GB" sz="1600" dirty="0" smtClean="0">
                <a:latin typeface="+mn-lt"/>
              </a:rPr>
              <a:t>cost per head due </a:t>
            </a:r>
            <a:r>
              <a:rPr lang="en-GB" sz="1600" dirty="0">
                <a:latin typeface="+mn-lt"/>
              </a:rPr>
              <a:t>to </a:t>
            </a:r>
            <a:r>
              <a:rPr lang="en-GB" sz="1600" dirty="0" smtClean="0">
                <a:latin typeface="+mn-lt"/>
              </a:rPr>
              <a:t>additional needs over and above age and sex</a:t>
            </a:r>
            <a:endParaRPr lang="en-GB" sz="1600" dirty="0">
              <a:latin typeface="+mn-lt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688124" y="4977172"/>
            <a:ext cx="288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latin typeface="Verdana" pitchFamily="34" charset="0"/>
              </a:rPr>
              <a:t>X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012160" y="4653136"/>
            <a:ext cx="1511300" cy="1655762"/>
          </a:xfrm>
          <a:prstGeom prst="rect">
            <a:avLst/>
          </a:prstGeom>
          <a:solidFill>
            <a:srgbClr val="EAAD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6000"/>
              </a:lnSpc>
            </a:pPr>
            <a:r>
              <a:rPr lang="en-GB" sz="1600" b="1" dirty="0">
                <a:latin typeface="+mn-lt"/>
              </a:rPr>
              <a:t>Relative cost of providing services to different geographical areas</a:t>
            </a:r>
            <a:endParaRPr lang="en-GB" sz="1600" dirty="0">
              <a:latin typeface="+mn-lt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7524328" y="5229200"/>
            <a:ext cx="216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683568" y="4293096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dirty="0">
                <a:solidFill>
                  <a:schemeClr val="tx2"/>
                </a:solidFill>
                <a:latin typeface="Arial" charset="0"/>
              </a:rPr>
              <a:t>Population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555776" y="4005064"/>
            <a:ext cx="11884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 dirty="0">
                <a:solidFill>
                  <a:schemeClr val="tx2"/>
                </a:solidFill>
                <a:latin typeface="Arial" charset="0"/>
              </a:rPr>
              <a:t>Age/Sex </a:t>
            </a:r>
            <a:r>
              <a:rPr lang="en-GB" sz="1800" b="1" dirty="0" smtClean="0">
                <a:solidFill>
                  <a:schemeClr val="tx2"/>
                </a:solidFill>
                <a:latin typeface="Arial" charset="0"/>
              </a:rPr>
              <a:t>index</a:t>
            </a:r>
            <a:endParaRPr lang="en-GB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995936" y="3789040"/>
            <a:ext cx="19802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 dirty="0" smtClean="0">
                <a:solidFill>
                  <a:schemeClr val="tx2"/>
                </a:solidFill>
                <a:latin typeface="Arial" charset="0"/>
              </a:rPr>
              <a:t>Morbidity &amp; Life Circumstances (MLC) index</a:t>
            </a:r>
            <a:endParaRPr lang="en-GB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940152" y="3789040"/>
            <a:ext cx="16557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 dirty="0">
                <a:solidFill>
                  <a:schemeClr val="tx2"/>
                </a:solidFill>
                <a:latin typeface="Arial" charset="0"/>
              </a:rPr>
              <a:t>Unavoidable Excess </a:t>
            </a:r>
            <a:r>
              <a:rPr lang="en-GB" sz="1800" b="1" dirty="0" smtClean="0">
                <a:solidFill>
                  <a:schemeClr val="tx2"/>
                </a:solidFill>
                <a:latin typeface="Arial" charset="0"/>
              </a:rPr>
              <a:t>Costs index</a:t>
            </a:r>
            <a:endParaRPr lang="en-GB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7740352" y="5013176"/>
            <a:ext cx="12241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latin typeface="+mn-lt"/>
              </a:rPr>
              <a:t>Weighted </a:t>
            </a:r>
            <a:r>
              <a:rPr lang="en-GB" b="1" dirty="0" smtClean="0">
                <a:latin typeface="+mn-lt"/>
              </a:rPr>
              <a:t>Population</a:t>
            </a:r>
            <a:endParaRPr lang="en-GB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043608" y="1124744"/>
            <a:ext cx="72008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2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en-GB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are programmes are given a </a:t>
            </a:r>
            <a:r>
              <a:rPr lang="en-GB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weighting, used in each of the element of the formula. </a:t>
            </a:r>
            <a:r>
              <a:rPr lang="en-GB" sz="2200" dirty="0" smtClean="0">
                <a:solidFill>
                  <a:schemeClr val="tx2"/>
                </a:solidFill>
              </a:rPr>
              <a:t>Care programmes in HCHS, together account for 88.5% of the final  2021/22NRAC weighting, with the remaining  11.5% coming from the GP Prescribing. These weights are derived from SFR13 in the 2017/18 Costs Book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395535" y="3068960"/>
          <a:ext cx="8352929" cy="339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Left Bracket 3"/>
          <p:cNvSpPr/>
          <p:nvPr/>
        </p:nvSpPr>
        <p:spPr>
          <a:xfrm rot="16200000">
            <a:off x="3887924" y="3176972"/>
            <a:ext cx="288032" cy="6264696"/>
          </a:xfrm>
          <a:prstGeom prst="leftBracket">
            <a:avLst>
              <a:gd name="adj" fmla="val 52061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6457890"/>
            <a:ext cx="2766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HCHS Care Programmes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914400" y="548680"/>
            <a:ext cx="6537920" cy="574675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n-GB" sz="2800" b="1" dirty="0" smtClean="0">
                <a:solidFill>
                  <a:schemeClr val="tx2"/>
                </a:solidFill>
              </a:rPr>
              <a:t>Populations</a:t>
            </a:r>
            <a:r>
              <a:rPr lang="en-GB" sz="2800" b="1" dirty="0" smtClean="0"/>
              <a:t> </a:t>
            </a:r>
            <a:endParaRPr lang="en-GB" sz="2800" dirty="0" smtClean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5536" y="4299483"/>
            <a:ext cx="82449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2017 MYE</a:t>
            </a: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 + [(</a:t>
            </a: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2016- 2021 projection </a:t>
            </a: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 – (</a:t>
            </a: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ea typeface="Times New Roman" pitchFamily="18" charset="0"/>
                <a:cs typeface="Arial" pitchFamily="34" charset="0"/>
              </a:rPr>
              <a:t>2016</a:t>
            </a:r>
            <a:r>
              <a:rPr kumimoji="0" lang="en-GB" b="0" i="1" u="none" strike="noStrike" cap="none" normalizeH="0" dirty="0" smtClean="0">
                <a:ln>
                  <a:noFill/>
                </a:ln>
                <a:solidFill>
                  <a:srgbClr val="4F81BD"/>
                </a:solidFill>
                <a:effectLst/>
                <a:ea typeface="Times New Roman" pitchFamily="18" charset="0"/>
                <a:cs typeface="Arial" pitchFamily="34" charset="0"/>
              </a:rPr>
              <a:t> – 2017 </a:t>
            </a: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ea typeface="Times New Roman" pitchFamily="18" charset="0"/>
                <a:cs typeface="Arial" pitchFamily="34" charset="0"/>
              </a:rPr>
              <a:t>projection </a:t>
            </a: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)] </a:t>
            </a:r>
            <a:r>
              <a:rPr kumimoji="0" lang="en-GB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</a:t>
            </a:r>
            <a:r>
              <a:rPr lang="en-GB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e-based pop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i.e.:   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5,424,800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+ [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5,508,461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5,435,998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 = 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5,507,263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268760"/>
            <a:ext cx="76328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  <a:latin typeface="+mn-lt"/>
              </a:rPr>
              <a:t>  For HCHS, we use the National Records of Scotland population projections for the target year (2021).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  <a:latin typeface="+mn-lt"/>
              </a:rPr>
              <a:t>  These populations are “re-based” – i.e. updated – using the most recent available mid-year estimates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</a:rPr>
              <a:t>  GP populations are based on the SAF CHI extract. </a:t>
            </a:r>
            <a:endParaRPr lang="en-GB" sz="2200" dirty="0" smtClean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179512" y="476672"/>
          <a:ext cx="8748464" cy="638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179512" y="260649"/>
          <a:ext cx="8640960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179511" y="453907"/>
          <a:ext cx="8712969" cy="6404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179512" y="332656"/>
          <a:ext cx="864096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D them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ISD themes</Template>
  <TotalTime>5079</TotalTime>
  <Words>1331</Words>
  <Application>Microsoft Office PowerPoint</Application>
  <PresentationFormat>On-screen Show (4:3)</PresentationFormat>
  <Paragraphs>245</Paragraphs>
  <Slides>23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ISD themes</vt:lpstr>
      <vt:lpstr>Update on 2021/22  Resource Allocation Formula (NRAC)</vt:lpstr>
      <vt:lpstr>Slide 2</vt:lpstr>
      <vt:lpstr>How the formula works</vt:lpstr>
      <vt:lpstr>Slide 4</vt:lpstr>
      <vt:lpstr>Populations </vt:lpstr>
      <vt:lpstr>Slide 6</vt:lpstr>
      <vt:lpstr>Slide 7</vt:lpstr>
      <vt:lpstr>Slide 8</vt:lpstr>
      <vt:lpstr>Slide 9</vt:lpstr>
      <vt:lpstr>NRAC Age/Sex Adjustment</vt:lpstr>
      <vt:lpstr>Costing activity</vt:lpstr>
      <vt:lpstr>Slide 12</vt:lpstr>
      <vt:lpstr>Slide 13</vt:lpstr>
      <vt:lpstr>Slide 14</vt:lpstr>
      <vt:lpstr>Slide 15</vt:lpstr>
      <vt:lpstr>Slide 16</vt:lpstr>
      <vt:lpstr>Slide 17</vt:lpstr>
      <vt:lpstr>Unavoidable Excess Costs adjustment</vt:lpstr>
      <vt:lpstr>Unavoidable Excess Costs adjustment </vt:lpstr>
      <vt:lpstr>Slide 20</vt:lpstr>
      <vt:lpstr>Slide 21</vt:lpstr>
      <vt:lpstr>Slide 22</vt:lpstr>
      <vt:lpstr>Slide 23</vt:lpstr>
    </vt:vector>
  </TitlesOfParts>
  <Company>NHS NSS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 Kirk</dc:creator>
  <cp:lastModifiedBy>edmuna01</cp:lastModifiedBy>
  <cp:revision>128</cp:revision>
  <dcterms:created xsi:type="dcterms:W3CDTF">2018-09-21T08:23:52Z</dcterms:created>
  <dcterms:modified xsi:type="dcterms:W3CDTF">2019-05-16T09:18:00Z</dcterms:modified>
</cp:coreProperties>
</file>