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22"/>
  </p:notesMasterIdLst>
  <p:sldIdLst>
    <p:sldId id="257" r:id="rId5"/>
    <p:sldId id="327" r:id="rId6"/>
    <p:sldId id="316" r:id="rId7"/>
    <p:sldId id="315" r:id="rId8"/>
    <p:sldId id="294" r:id="rId9"/>
    <p:sldId id="304" r:id="rId10"/>
    <p:sldId id="306" r:id="rId11"/>
    <p:sldId id="307" r:id="rId12"/>
    <p:sldId id="329" r:id="rId13"/>
    <p:sldId id="322" r:id="rId14"/>
    <p:sldId id="323" r:id="rId15"/>
    <p:sldId id="325" r:id="rId16"/>
    <p:sldId id="324" r:id="rId17"/>
    <p:sldId id="326" r:id="rId18"/>
    <p:sldId id="319" r:id="rId19"/>
    <p:sldId id="330" r:id="rId20"/>
    <p:sldId id="33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14" autoAdjust="0"/>
  </p:normalViewPr>
  <p:slideViewPr>
    <p:cSldViewPr snapToGrid="0">
      <p:cViewPr varScale="1">
        <p:scale>
          <a:sx n="75" d="100"/>
          <a:sy n="75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D9673-1CA8-4C36-BD34-DFE08ACD118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FFDBFE87-A55F-42E6-989D-29E46322F483}">
      <dgm:prSet phldrT="[Text]" custT="1"/>
      <dgm:spPr/>
      <dgm:t>
        <a:bodyPr/>
        <a:lstStyle/>
        <a:p>
          <a:r>
            <a:rPr lang="en-US" sz="1600" b="1" u="none"/>
            <a:t>POPULATION</a:t>
          </a:r>
        </a:p>
        <a:p>
          <a:endParaRPr lang="en-US" sz="1000" b="1">
            <a:solidFill>
              <a:schemeClr val="tx1"/>
            </a:solidFill>
            <a:effectLst/>
          </a:endParaRPr>
        </a:p>
      </dgm:t>
    </dgm:pt>
    <dgm:pt modelId="{C9BA3D70-0787-4006-848B-8B6099D7B6E9}" type="parTrans" cxnId="{41E2C99F-45C1-4164-B960-E1472ACDC274}">
      <dgm:prSet/>
      <dgm:spPr/>
      <dgm:t>
        <a:bodyPr/>
        <a:lstStyle/>
        <a:p>
          <a:endParaRPr lang="en-US"/>
        </a:p>
      </dgm:t>
    </dgm:pt>
    <dgm:pt modelId="{1EEA57A8-B48E-46FA-88AD-1A02335A0F62}" type="sibTrans" cxnId="{41E2C99F-45C1-4164-B960-E1472ACDC274}">
      <dgm:prSet/>
      <dgm:spPr/>
      <dgm:t>
        <a:bodyPr/>
        <a:lstStyle/>
        <a:p>
          <a:endParaRPr lang="en-US"/>
        </a:p>
      </dgm:t>
    </dgm:pt>
    <dgm:pt modelId="{194A71F0-496A-416E-8738-1A6F2D481A65}">
      <dgm:prSet phldrT="[Text]" custT="1"/>
      <dgm:spPr/>
      <dgm:t>
        <a:bodyPr/>
        <a:lstStyle/>
        <a:p>
          <a:r>
            <a:rPr lang="en-US" sz="1400" b="1" u="none"/>
            <a:t>AGE SEX  COMPOSITION</a:t>
          </a:r>
        </a:p>
        <a:p>
          <a:endParaRPr lang="en-US" sz="1600" b="1" u="none"/>
        </a:p>
      </dgm:t>
    </dgm:pt>
    <dgm:pt modelId="{73036438-BBBF-4D29-A807-6EA84398B67D}" type="parTrans" cxnId="{A12B0615-EE9E-4A9E-8667-6B6C075E7A08}">
      <dgm:prSet/>
      <dgm:spPr/>
      <dgm:t>
        <a:bodyPr/>
        <a:lstStyle/>
        <a:p>
          <a:endParaRPr lang="en-US"/>
        </a:p>
      </dgm:t>
    </dgm:pt>
    <dgm:pt modelId="{7CBF2A28-2C7F-44D2-B362-474667512703}" type="sibTrans" cxnId="{A12B0615-EE9E-4A9E-8667-6B6C075E7A08}">
      <dgm:prSet/>
      <dgm:spPr/>
      <dgm:t>
        <a:bodyPr/>
        <a:lstStyle/>
        <a:p>
          <a:endParaRPr lang="en-US"/>
        </a:p>
      </dgm:t>
    </dgm:pt>
    <dgm:pt modelId="{ABA5B9B3-6406-4B48-8905-FB81309DD4F9}">
      <dgm:prSet phldrT="[Text]"/>
      <dgm:spPr/>
      <dgm:t>
        <a:bodyPr/>
        <a:lstStyle/>
        <a:p>
          <a:r>
            <a:rPr lang="en-US" b="1" u="none"/>
            <a:t>UNAVOIDABLE EXCESS COSTS OF SERVICE  DELIVERY</a:t>
          </a:r>
          <a:endParaRPr lang="en-US" u="none"/>
        </a:p>
      </dgm:t>
    </dgm:pt>
    <dgm:pt modelId="{128263E3-6EDB-4EB9-9F45-0AC2AEB5A0A8}" type="parTrans" cxnId="{4B3DCFF2-6C4A-4FB3-BDDE-B0587E983853}">
      <dgm:prSet/>
      <dgm:spPr/>
      <dgm:t>
        <a:bodyPr/>
        <a:lstStyle/>
        <a:p>
          <a:endParaRPr lang="en-US"/>
        </a:p>
      </dgm:t>
    </dgm:pt>
    <dgm:pt modelId="{424772B6-4ADA-4E82-9900-D56758F384A0}" type="sibTrans" cxnId="{4B3DCFF2-6C4A-4FB3-BDDE-B0587E983853}">
      <dgm:prSet/>
      <dgm:spPr/>
      <dgm:t>
        <a:bodyPr/>
        <a:lstStyle/>
        <a:p>
          <a:endParaRPr lang="en-US"/>
        </a:p>
      </dgm:t>
    </dgm:pt>
    <dgm:pt modelId="{43111CE5-3118-489B-AAC3-4CCC6A7E5D0C}">
      <dgm:prSet custT="1"/>
      <dgm:spPr/>
      <dgm:t>
        <a:bodyPr/>
        <a:lstStyle/>
        <a:p>
          <a:pPr algn="ctr"/>
          <a:r>
            <a:rPr lang="en-US" sz="1400" b="1" u="none"/>
            <a:t>MORBIDITY &amp; LIFE CIRCUMSTANCES</a:t>
          </a:r>
          <a:r>
            <a:rPr lang="en-US" sz="1400" u="none"/>
            <a:t>                               </a:t>
          </a:r>
        </a:p>
        <a:p>
          <a:pPr algn="ctr"/>
          <a:endParaRPr lang="en-US" sz="1000" b="1">
            <a:solidFill>
              <a:schemeClr val="tx1"/>
            </a:solidFill>
          </a:endParaRPr>
        </a:p>
      </dgm:t>
    </dgm:pt>
    <dgm:pt modelId="{9414730B-7327-4A01-9956-AC05BAADB01A}" type="parTrans" cxnId="{67325747-DA87-4E14-8673-86F1A522D125}">
      <dgm:prSet/>
      <dgm:spPr/>
      <dgm:t>
        <a:bodyPr/>
        <a:lstStyle/>
        <a:p>
          <a:endParaRPr lang="en-US"/>
        </a:p>
      </dgm:t>
    </dgm:pt>
    <dgm:pt modelId="{52F8235C-440E-468D-8901-C70FA23A10A2}" type="sibTrans" cxnId="{67325747-DA87-4E14-8673-86F1A522D125}">
      <dgm:prSet/>
      <dgm:spPr/>
      <dgm:t>
        <a:bodyPr/>
        <a:lstStyle/>
        <a:p>
          <a:endParaRPr lang="en-US"/>
        </a:p>
      </dgm:t>
    </dgm:pt>
    <dgm:pt modelId="{03182142-C58A-44A5-9B12-CF2939F57B2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/>
            <a:t>NRAC Weighted Population   (Share %)</a:t>
          </a:r>
        </a:p>
      </dgm:t>
    </dgm:pt>
    <dgm:pt modelId="{207F6971-62E7-4E88-9618-C9835BE12DB9}" type="parTrans" cxnId="{17DD6B55-FB86-4831-9F62-B74878A6BD4C}">
      <dgm:prSet/>
      <dgm:spPr/>
      <dgm:t>
        <a:bodyPr/>
        <a:lstStyle/>
        <a:p>
          <a:endParaRPr lang="en-US"/>
        </a:p>
      </dgm:t>
    </dgm:pt>
    <dgm:pt modelId="{41D38C21-9344-4976-9CCD-0A472CC467ED}" type="sibTrans" cxnId="{17DD6B55-FB86-4831-9F62-B74878A6BD4C}">
      <dgm:prSet/>
      <dgm:spPr/>
      <dgm:t>
        <a:bodyPr/>
        <a:lstStyle/>
        <a:p>
          <a:endParaRPr lang="en-US"/>
        </a:p>
      </dgm:t>
    </dgm:pt>
    <dgm:pt modelId="{4777C487-83AF-439E-9436-718DE08F0C7E}" type="pres">
      <dgm:prSet presAssocID="{266D9673-1CA8-4C36-BD34-DFE08ACD1188}" presName="CompostProcess" presStyleCnt="0">
        <dgm:presLayoutVars>
          <dgm:dir/>
          <dgm:resizeHandles val="exact"/>
        </dgm:presLayoutVars>
      </dgm:prSet>
      <dgm:spPr/>
    </dgm:pt>
    <dgm:pt modelId="{0D6059A8-2CE4-4AAD-A56D-0FA6CAD87E95}" type="pres">
      <dgm:prSet presAssocID="{266D9673-1CA8-4C36-BD34-DFE08ACD1188}" presName="arrow" presStyleLbl="bgShp" presStyleIdx="0" presStyleCnt="1" custScaleX="117300"/>
      <dgm:spPr/>
    </dgm:pt>
    <dgm:pt modelId="{E129EAE4-3740-4144-BDD7-AEA8CC5A6CD1}" type="pres">
      <dgm:prSet presAssocID="{266D9673-1CA8-4C36-BD34-DFE08ACD1188}" presName="linearProcess" presStyleCnt="0"/>
      <dgm:spPr/>
    </dgm:pt>
    <dgm:pt modelId="{2058515C-2857-4BA9-9F72-F38F5F451D2F}" type="pres">
      <dgm:prSet presAssocID="{FFDBFE87-A55F-42E6-989D-29E46322F483}" presName="textNode" presStyleLbl="node1" presStyleIdx="0" presStyleCnt="5" custScaleY="111122" custLinFactX="-11859" custLinFactNeighborX="-100000" custLinFactNeighborY="-1786">
        <dgm:presLayoutVars>
          <dgm:bulletEnabled val="1"/>
        </dgm:presLayoutVars>
      </dgm:prSet>
      <dgm:spPr/>
    </dgm:pt>
    <dgm:pt modelId="{BFA8F646-93FA-45D6-9E73-B4B2E1A94E5B}" type="pres">
      <dgm:prSet presAssocID="{1EEA57A8-B48E-46FA-88AD-1A02335A0F62}" presName="sibTrans" presStyleCnt="0"/>
      <dgm:spPr/>
    </dgm:pt>
    <dgm:pt modelId="{94C97016-00E8-4154-9F88-45E9A61B3DA0}" type="pres">
      <dgm:prSet presAssocID="{194A71F0-496A-416E-8738-1A6F2D481A65}" presName="textNode" presStyleLbl="node1" presStyleIdx="1" presStyleCnt="5" custScaleY="109297" custLinFactX="-6641" custLinFactNeighborX="-100000" custLinFactNeighborY="-893">
        <dgm:presLayoutVars>
          <dgm:bulletEnabled val="1"/>
        </dgm:presLayoutVars>
      </dgm:prSet>
      <dgm:spPr/>
    </dgm:pt>
    <dgm:pt modelId="{68434DC7-3F0E-44A0-9799-0FD6F53A993A}" type="pres">
      <dgm:prSet presAssocID="{7CBF2A28-2C7F-44D2-B362-474667512703}" presName="sibTrans" presStyleCnt="0"/>
      <dgm:spPr/>
    </dgm:pt>
    <dgm:pt modelId="{55F31182-94E5-45F0-A4D4-83DB988391A0}" type="pres">
      <dgm:prSet presAssocID="{43111CE5-3118-489B-AAC3-4CCC6A7E5D0C}" presName="textNode" presStyleLbl="node1" presStyleIdx="2" presStyleCnt="5" custScaleY="105686" custLinFactX="-2207" custLinFactNeighborX="-100000" custLinFactNeighborY="-893">
        <dgm:presLayoutVars>
          <dgm:bulletEnabled val="1"/>
        </dgm:presLayoutVars>
      </dgm:prSet>
      <dgm:spPr/>
    </dgm:pt>
    <dgm:pt modelId="{010DAD02-925C-4CDF-BBA2-3767A83F9A06}" type="pres">
      <dgm:prSet presAssocID="{52F8235C-440E-468D-8901-C70FA23A10A2}" presName="sibTrans" presStyleCnt="0"/>
      <dgm:spPr/>
    </dgm:pt>
    <dgm:pt modelId="{40DDB70B-02E3-4689-878E-6B8AEDA41A2E}" type="pres">
      <dgm:prSet presAssocID="{ABA5B9B3-6406-4B48-8905-FB81309DD4F9}" presName="textNode" presStyleLbl="node1" presStyleIdx="3" presStyleCnt="5" custScaleX="87683" custScaleY="106648" custLinFactNeighborX="-99783" custLinFactNeighborY="-893">
        <dgm:presLayoutVars>
          <dgm:bulletEnabled val="1"/>
        </dgm:presLayoutVars>
      </dgm:prSet>
      <dgm:spPr/>
    </dgm:pt>
    <dgm:pt modelId="{A1B291D9-6A9F-400E-A42E-345973CF9709}" type="pres">
      <dgm:prSet presAssocID="{424772B6-4ADA-4E82-9900-D56758F384A0}" presName="sibTrans" presStyleCnt="0"/>
      <dgm:spPr/>
    </dgm:pt>
    <dgm:pt modelId="{81B7404B-2A89-47EB-9671-F66230E4AAE9}" type="pres">
      <dgm:prSet presAssocID="{03182142-C58A-44A5-9B12-CF2939F57B26}" presName="textNode" presStyleLbl="node1" presStyleIdx="4" presStyleCnt="5" custScaleX="80544" custScaleY="143072" custLinFactX="41900" custLinFactNeighborX="100000">
        <dgm:presLayoutVars>
          <dgm:bulletEnabled val="1"/>
        </dgm:presLayoutVars>
      </dgm:prSet>
      <dgm:spPr/>
    </dgm:pt>
  </dgm:ptLst>
  <dgm:cxnLst>
    <dgm:cxn modelId="{A12B0615-EE9E-4A9E-8667-6B6C075E7A08}" srcId="{266D9673-1CA8-4C36-BD34-DFE08ACD1188}" destId="{194A71F0-496A-416E-8738-1A6F2D481A65}" srcOrd="1" destOrd="0" parTransId="{73036438-BBBF-4D29-A807-6EA84398B67D}" sibTransId="{7CBF2A28-2C7F-44D2-B362-474667512703}"/>
    <dgm:cxn modelId="{E8396A21-44F6-484B-A246-3D12E014DFE6}" type="presOf" srcId="{194A71F0-496A-416E-8738-1A6F2D481A65}" destId="{94C97016-00E8-4154-9F88-45E9A61B3DA0}" srcOrd="0" destOrd="0" presId="urn:microsoft.com/office/officeart/2005/8/layout/hProcess9"/>
    <dgm:cxn modelId="{A70C262C-349D-47F0-8213-0B92A78FEF72}" type="presOf" srcId="{03182142-C58A-44A5-9B12-CF2939F57B26}" destId="{81B7404B-2A89-47EB-9671-F66230E4AAE9}" srcOrd="0" destOrd="0" presId="urn:microsoft.com/office/officeart/2005/8/layout/hProcess9"/>
    <dgm:cxn modelId="{EAEC1563-1DAB-4A3D-8372-9B7E8FFBB792}" type="presOf" srcId="{FFDBFE87-A55F-42E6-989D-29E46322F483}" destId="{2058515C-2857-4BA9-9F72-F38F5F451D2F}" srcOrd="0" destOrd="0" presId="urn:microsoft.com/office/officeart/2005/8/layout/hProcess9"/>
    <dgm:cxn modelId="{53138764-AA9E-4C63-83B4-3A744767A94E}" type="presOf" srcId="{ABA5B9B3-6406-4B48-8905-FB81309DD4F9}" destId="{40DDB70B-02E3-4689-878E-6B8AEDA41A2E}" srcOrd="0" destOrd="0" presId="urn:microsoft.com/office/officeart/2005/8/layout/hProcess9"/>
    <dgm:cxn modelId="{67325747-DA87-4E14-8673-86F1A522D125}" srcId="{266D9673-1CA8-4C36-BD34-DFE08ACD1188}" destId="{43111CE5-3118-489B-AAC3-4CCC6A7E5D0C}" srcOrd="2" destOrd="0" parTransId="{9414730B-7327-4A01-9956-AC05BAADB01A}" sibTransId="{52F8235C-440E-468D-8901-C70FA23A10A2}"/>
    <dgm:cxn modelId="{E102E550-9CD0-4B10-8FCB-7E497B121516}" type="presOf" srcId="{266D9673-1CA8-4C36-BD34-DFE08ACD1188}" destId="{4777C487-83AF-439E-9436-718DE08F0C7E}" srcOrd="0" destOrd="0" presId="urn:microsoft.com/office/officeart/2005/8/layout/hProcess9"/>
    <dgm:cxn modelId="{17DD6B55-FB86-4831-9F62-B74878A6BD4C}" srcId="{266D9673-1CA8-4C36-BD34-DFE08ACD1188}" destId="{03182142-C58A-44A5-9B12-CF2939F57B26}" srcOrd="4" destOrd="0" parTransId="{207F6971-62E7-4E88-9618-C9835BE12DB9}" sibTransId="{41D38C21-9344-4976-9CCD-0A472CC467ED}"/>
    <dgm:cxn modelId="{41E2C99F-45C1-4164-B960-E1472ACDC274}" srcId="{266D9673-1CA8-4C36-BD34-DFE08ACD1188}" destId="{FFDBFE87-A55F-42E6-989D-29E46322F483}" srcOrd="0" destOrd="0" parTransId="{C9BA3D70-0787-4006-848B-8B6099D7B6E9}" sibTransId="{1EEA57A8-B48E-46FA-88AD-1A02335A0F62}"/>
    <dgm:cxn modelId="{4B3DCFF2-6C4A-4FB3-BDDE-B0587E983853}" srcId="{266D9673-1CA8-4C36-BD34-DFE08ACD1188}" destId="{ABA5B9B3-6406-4B48-8905-FB81309DD4F9}" srcOrd="3" destOrd="0" parTransId="{128263E3-6EDB-4EB9-9F45-0AC2AEB5A0A8}" sibTransId="{424772B6-4ADA-4E82-9900-D56758F384A0}"/>
    <dgm:cxn modelId="{5382C7F5-DE29-46FF-8897-4886BFD6E892}" type="presOf" srcId="{43111CE5-3118-489B-AAC3-4CCC6A7E5D0C}" destId="{55F31182-94E5-45F0-A4D4-83DB988391A0}" srcOrd="0" destOrd="0" presId="urn:microsoft.com/office/officeart/2005/8/layout/hProcess9"/>
    <dgm:cxn modelId="{EC8F32B3-06BB-407D-BBF4-06DFD7C94405}" type="presParOf" srcId="{4777C487-83AF-439E-9436-718DE08F0C7E}" destId="{0D6059A8-2CE4-4AAD-A56D-0FA6CAD87E95}" srcOrd="0" destOrd="0" presId="urn:microsoft.com/office/officeart/2005/8/layout/hProcess9"/>
    <dgm:cxn modelId="{92CA3FB8-1127-4126-A494-E179E251BC4E}" type="presParOf" srcId="{4777C487-83AF-439E-9436-718DE08F0C7E}" destId="{E129EAE4-3740-4144-BDD7-AEA8CC5A6CD1}" srcOrd="1" destOrd="0" presId="urn:microsoft.com/office/officeart/2005/8/layout/hProcess9"/>
    <dgm:cxn modelId="{02B8000C-F52C-4C90-B992-FB123FE022F3}" type="presParOf" srcId="{E129EAE4-3740-4144-BDD7-AEA8CC5A6CD1}" destId="{2058515C-2857-4BA9-9F72-F38F5F451D2F}" srcOrd="0" destOrd="0" presId="urn:microsoft.com/office/officeart/2005/8/layout/hProcess9"/>
    <dgm:cxn modelId="{FEC0EE85-AC82-4A87-A5FA-FA8C79EFE122}" type="presParOf" srcId="{E129EAE4-3740-4144-BDD7-AEA8CC5A6CD1}" destId="{BFA8F646-93FA-45D6-9E73-B4B2E1A94E5B}" srcOrd="1" destOrd="0" presId="urn:microsoft.com/office/officeart/2005/8/layout/hProcess9"/>
    <dgm:cxn modelId="{AD1A4F46-42CE-410E-A84E-C44B79E4F041}" type="presParOf" srcId="{E129EAE4-3740-4144-BDD7-AEA8CC5A6CD1}" destId="{94C97016-00E8-4154-9F88-45E9A61B3DA0}" srcOrd="2" destOrd="0" presId="urn:microsoft.com/office/officeart/2005/8/layout/hProcess9"/>
    <dgm:cxn modelId="{69D0E4C1-E29A-48EE-BF94-477B8D42CEBB}" type="presParOf" srcId="{E129EAE4-3740-4144-BDD7-AEA8CC5A6CD1}" destId="{68434DC7-3F0E-44A0-9799-0FD6F53A993A}" srcOrd="3" destOrd="0" presId="urn:microsoft.com/office/officeart/2005/8/layout/hProcess9"/>
    <dgm:cxn modelId="{E36CA9C9-4D62-444C-A2FE-69E85FA6FA80}" type="presParOf" srcId="{E129EAE4-3740-4144-BDD7-AEA8CC5A6CD1}" destId="{55F31182-94E5-45F0-A4D4-83DB988391A0}" srcOrd="4" destOrd="0" presId="urn:microsoft.com/office/officeart/2005/8/layout/hProcess9"/>
    <dgm:cxn modelId="{9AFC089D-EA57-4725-A637-ADB5F8EA2BF6}" type="presParOf" srcId="{E129EAE4-3740-4144-BDD7-AEA8CC5A6CD1}" destId="{010DAD02-925C-4CDF-BBA2-3767A83F9A06}" srcOrd="5" destOrd="0" presId="urn:microsoft.com/office/officeart/2005/8/layout/hProcess9"/>
    <dgm:cxn modelId="{6FDE945F-CC78-4613-96E5-7A71A513989B}" type="presParOf" srcId="{E129EAE4-3740-4144-BDD7-AEA8CC5A6CD1}" destId="{40DDB70B-02E3-4689-878E-6B8AEDA41A2E}" srcOrd="6" destOrd="0" presId="urn:microsoft.com/office/officeart/2005/8/layout/hProcess9"/>
    <dgm:cxn modelId="{41C11E2F-B7F0-4592-AE26-71215EBCE54D}" type="presParOf" srcId="{E129EAE4-3740-4144-BDD7-AEA8CC5A6CD1}" destId="{A1B291D9-6A9F-400E-A42E-345973CF9709}" srcOrd="7" destOrd="0" presId="urn:microsoft.com/office/officeart/2005/8/layout/hProcess9"/>
    <dgm:cxn modelId="{A1D9966B-C65A-4730-8157-4436505B58CA}" type="presParOf" srcId="{E129EAE4-3740-4144-BDD7-AEA8CC5A6CD1}" destId="{81B7404B-2A89-47EB-9671-F66230E4AAE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059A8-2CE4-4AAD-A56D-0FA6CAD87E95}">
      <dsp:nvSpPr>
        <dsp:cNvPr id="0" name=""/>
        <dsp:cNvSpPr/>
      </dsp:nvSpPr>
      <dsp:spPr>
        <a:xfrm>
          <a:off x="10701" y="0"/>
          <a:ext cx="7233819" cy="254682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8515C-2857-4BA9-9F72-F38F5F451D2F}">
      <dsp:nvSpPr>
        <dsp:cNvPr id="0" name=""/>
        <dsp:cNvSpPr/>
      </dsp:nvSpPr>
      <dsp:spPr>
        <a:xfrm>
          <a:off x="0" y="689202"/>
          <a:ext cx="1394472" cy="11320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/>
            <a:t>POPULATION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>
            <a:solidFill>
              <a:schemeClr val="tx1"/>
            </a:solidFill>
            <a:effectLst/>
          </a:endParaRPr>
        </a:p>
      </dsp:txBody>
      <dsp:txXfrm>
        <a:off x="55261" y="744463"/>
        <a:ext cx="1283950" cy="1021512"/>
      </dsp:txXfrm>
    </dsp:sp>
    <dsp:sp modelId="{94C97016-00E8-4154-9F88-45E9A61B3DA0}">
      <dsp:nvSpPr>
        <dsp:cNvPr id="0" name=""/>
        <dsp:cNvSpPr/>
      </dsp:nvSpPr>
      <dsp:spPr>
        <a:xfrm>
          <a:off x="1525381" y="707595"/>
          <a:ext cx="1394472" cy="1113442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/>
            <a:t>AGE SEX  COMPOSITION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u="none" kern="1200"/>
        </a:p>
      </dsp:txBody>
      <dsp:txXfrm>
        <a:off x="1579735" y="761949"/>
        <a:ext cx="1285764" cy="1004734"/>
      </dsp:txXfrm>
    </dsp:sp>
    <dsp:sp modelId="{55F31182-94E5-45F0-A4D4-83DB988391A0}">
      <dsp:nvSpPr>
        <dsp:cNvPr id="0" name=""/>
        <dsp:cNvSpPr/>
      </dsp:nvSpPr>
      <dsp:spPr>
        <a:xfrm>
          <a:off x="3051408" y="725988"/>
          <a:ext cx="1394472" cy="1076656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/>
            <a:t>MORBIDITY &amp; LIFE CIRCUMSTANCES</a:t>
          </a:r>
          <a:r>
            <a:rPr lang="en-US" sz="1400" u="none" kern="1200"/>
            <a:t>                         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>
            <a:solidFill>
              <a:schemeClr val="tx1"/>
            </a:solidFill>
          </a:endParaRPr>
        </a:p>
      </dsp:txBody>
      <dsp:txXfrm>
        <a:off x="3103966" y="778546"/>
        <a:ext cx="1289356" cy="971540"/>
      </dsp:txXfrm>
    </dsp:sp>
    <dsp:sp modelId="{40DDB70B-02E3-4689-878E-6B8AEDA41A2E}">
      <dsp:nvSpPr>
        <dsp:cNvPr id="0" name=""/>
        <dsp:cNvSpPr/>
      </dsp:nvSpPr>
      <dsp:spPr>
        <a:xfrm>
          <a:off x="4546531" y="721088"/>
          <a:ext cx="1222715" cy="1086456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none" kern="1200"/>
            <a:t>UNAVOIDABLE EXCESS COSTS OF SERVICE  DELIVERY</a:t>
          </a:r>
          <a:endParaRPr lang="en-US" sz="1300" u="none" kern="1200"/>
        </a:p>
      </dsp:txBody>
      <dsp:txXfrm>
        <a:off x="4599567" y="774124"/>
        <a:ext cx="1116643" cy="980384"/>
      </dsp:txXfrm>
    </dsp:sp>
    <dsp:sp modelId="{81B7404B-2A89-47EB-9671-F66230E4AAE9}">
      <dsp:nvSpPr>
        <dsp:cNvPr id="0" name=""/>
        <dsp:cNvSpPr/>
      </dsp:nvSpPr>
      <dsp:spPr>
        <a:xfrm>
          <a:off x="6132058" y="544654"/>
          <a:ext cx="1123163" cy="1457519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NRAC Weighted Population   (Share %)</a:t>
          </a:r>
        </a:p>
      </dsp:txBody>
      <dsp:txXfrm>
        <a:off x="6186886" y="599482"/>
        <a:ext cx="1013507" cy="1347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26CDB-8628-4159-9B57-917024FFE708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B5000-472F-40AB-AB9D-0B42CBF62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B5000-472F-40AB-AB9D-0B42CBF620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290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B5000-472F-40AB-AB9D-0B42CBF6203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312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B5000-472F-40AB-AB9D-0B42CBF6203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02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B5000-472F-40AB-AB9D-0B42CBF620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28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B5000-472F-40AB-AB9D-0B42CBF620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6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B5000-472F-40AB-AB9D-0B42CBF620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715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B5000-472F-40AB-AB9D-0B42CBF620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1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B5000-472F-40AB-AB9D-0B42CBF620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76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B5000-472F-40AB-AB9D-0B42CBF620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387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B5000-472F-40AB-AB9D-0B42CBF6203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07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B5000-472F-40AB-AB9D-0B42CBF6203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05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39743" y="8176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Title of presentation goes here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38717" y="2319338"/>
            <a:ext cx="10515600" cy="12255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 / date</a:t>
            </a:r>
          </a:p>
        </p:txBody>
      </p:sp>
    </p:spTree>
    <p:extLst>
      <p:ext uri="{BB962C8B-B14F-4D97-AF65-F5344CB8AC3E}">
        <p14:creationId xmlns:p14="http://schemas.microsoft.com/office/powerpoint/2010/main" val="216822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urp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16" y="4927703"/>
            <a:ext cx="10515600" cy="72199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285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lu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16" y="4927703"/>
            <a:ext cx="10515600" cy="72199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9389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/ sub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102936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8"/>
            <a:ext cx="5156200" cy="40095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825628"/>
            <a:ext cx="5156200" cy="40095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336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3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6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7" y="457201"/>
            <a:ext cx="10515600" cy="900260"/>
          </a:xfrm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696828"/>
            <a:ext cx="6172200" cy="416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319" y="1696826"/>
            <a:ext cx="3932767" cy="4172163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Text /caption</a:t>
            </a:r>
          </a:p>
        </p:txBody>
      </p:sp>
    </p:spTree>
    <p:extLst>
      <p:ext uri="{BB962C8B-B14F-4D97-AF65-F5344CB8AC3E}">
        <p14:creationId xmlns:p14="http://schemas.microsoft.com/office/powerpoint/2010/main" val="10698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out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7" y="457201"/>
            <a:ext cx="10515600" cy="900260"/>
          </a:xfrm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96828"/>
            <a:ext cx="10515600" cy="416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07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 slid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16" y="4927703"/>
            <a:ext cx="10515600" cy="72199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9158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16" y="4927703"/>
            <a:ext cx="10515600" cy="72199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303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197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5" r:id="rId4"/>
    <p:sldLayoutId id="2147483686" r:id="rId5"/>
    <p:sldLayoutId id="2147483688" r:id="rId6"/>
    <p:sldLayoutId id="2147483689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NRAC: Population data available for 2025/26 formula run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/>
              <a:t>PHS Health Finance Team, November 2023</a:t>
            </a:r>
          </a:p>
          <a:p>
            <a:r>
              <a:rPr lang="en-GB"/>
              <a:t>Contact: </a:t>
            </a:r>
            <a:r>
              <a:rPr lang="en-GB" err="1"/>
              <a:t>phs.costsinfo@phs.scot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048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FFE0-ED27-36C2-28DA-EB3B77B8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NRAC population requirements and data availability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7650DD-857F-5E4B-7AFF-042D2E7E42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666367"/>
              </p:ext>
            </p:extLst>
          </p:nvPr>
        </p:nvGraphicFramePr>
        <p:xfrm>
          <a:off x="715108" y="1462137"/>
          <a:ext cx="10796955" cy="5243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598">
                  <a:extLst>
                    <a:ext uri="{9D8B030D-6E8A-4147-A177-3AD203B41FA5}">
                      <a16:colId xmlns:a16="http://schemas.microsoft.com/office/drawing/2014/main" val="2043544215"/>
                    </a:ext>
                  </a:extLst>
                </a:gridCol>
                <a:gridCol w="1953171">
                  <a:extLst>
                    <a:ext uri="{9D8B030D-6E8A-4147-A177-3AD203B41FA5}">
                      <a16:colId xmlns:a16="http://schemas.microsoft.com/office/drawing/2014/main" val="3899446647"/>
                    </a:ext>
                  </a:extLst>
                </a:gridCol>
                <a:gridCol w="2877671">
                  <a:extLst>
                    <a:ext uri="{9D8B030D-6E8A-4147-A177-3AD203B41FA5}">
                      <a16:colId xmlns:a16="http://schemas.microsoft.com/office/drawing/2014/main" val="68758923"/>
                    </a:ext>
                  </a:extLst>
                </a:gridCol>
                <a:gridCol w="3674515">
                  <a:extLst>
                    <a:ext uri="{9D8B030D-6E8A-4147-A177-3AD203B41FA5}">
                      <a16:colId xmlns:a16="http://schemas.microsoft.com/office/drawing/2014/main" val="1494714231"/>
                    </a:ext>
                  </a:extLst>
                </a:gridCol>
              </a:tblGrid>
              <a:tr h="1091251">
                <a:tc>
                  <a:txBody>
                    <a:bodyPr/>
                    <a:lstStyle/>
                    <a:p>
                      <a:r>
                        <a:rPr lang="en-GB" sz="2400"/>
                        <a:t>Population 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Original proposal for 2025/26 NRAC 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What data is available near 2025/26 NRAC run?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25959"/>
                  </a:ext>
                </a:extLst>
              </a:tr>
              <a:tr h="1243234">
                <a:tc>
                  <a:txBody>
                    <a:bodyPr/>
                    <a:lstStyle/>
                    <a:p>
                      <a:r>
                        <a:rPr lang="en-GB" sz="2400"/>
                        <a:t>Projections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NHS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2018-based</a:t>
                      </a:r>
                    </a:p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2018-based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338548"/>
                  </a:ext>
                </a:extLst>
              </a:tr>
              <a:tr h="12432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Mid-year estimates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NHS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25701"/>
                  </a:ext>
                </a:extLst>
              </a:tr>
              <a:tr h="1665744">
                <a:tc>
                  <a:txBody>
                    <a:bodyPr/>
                    <a:lstStyle/>
                    <a:p>
                      <a:r>
                        <a:rPr lang="en-GB" sz="2400"/>
                        <a:t>Mid-year estimates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Data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6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981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FFE0-ED27-36C2-28DA-EB3B77B8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NRAC population requirements and data availability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7650DD-857F-5E4B-7AFF-042D2E7E42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03315"/>
              </p:ext>
            </p:extLst>
          </p:nvPr>
        </p:nvGraphicFramePr>
        <p:xfrm>
          <a:off x="715108" y="1462137"/>
          <a:ext cx="10796955" cy="5243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598">
                  <a:extLst>
                    <a:ext uri="{9D8B030D-6E8A-4147-A177-3AD203B41FA5}">
                      <a16:colId xmlns:a16="http://schemas.microsoft.com/office/drawing/2014/main" val="2043544215"/>
                    </a:ext>
                  </a:extLst>
                </a:gridCol>
                <a:gridCol w="1953171">
                  <a:extLst>
                    <a:ext uri="{9D8B030D-6E8A-4147-A177-3AD203B41FA5}">
                      <a16:colId xmlns:a16="http://schemas.microsoft.com/office/drawing/2014/main" val="3899446647"/>
                    </a:ext>
                  </a:extLst>
                </a:gridCol>
                <a:gridCol w="2877671">
                  <a:extLst>
                    <a:ext uri="{9D8B030D-6E8A-4147-A177-3AD203B41FA5}">
                      <a16:colId xmlns:a16="http://schemas.microsoft.com/office/drawing/2014/main" val="68758923"/>
                    </a:ext>
                  </a:extLst>
                </a:gridCol>
                <a:gridCol w="3674515">
                  <a:extLst>
                    <a:ext uri="{9D8B030D-6E8A-4147-A177-3AD203B41FA5}">
                      <a16:colId xmlns:a16="http://schemas.microsoft.com/office/drawing/2014/main" val="1494714231"/>
                    </a:ext>
                  </a:extLst>
                </a:gridCol>
              </a:tblGrid>
              <a:tr h="1091251">
                <a:tc>
                  <a:txBody>
                    <a:bodyPr/>
                    <a:lstStyle/>
                    <a:p>
                      <a:r>
                        <a:rPr lang="en-GB" sz="2400"/>
                        <a:t>Population 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Original proposal for 2025/26 NRAC 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What data is available near 2025/26 NRAC run?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25959"/>
                  </a:ext>
                </a:extLst>
              </a:tr>
              <a:tr h="1243234">
                <a:tc>
                  <a:txBody>
                    <a:bodyPr/>
                    <a:lstStyle/>
                    <a:p>
                      <a:r>
                        <a:rPr lang="en-GB" sz="2400"/>
                        <a:t>Projections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NHS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2018-based</a:t>
                      </a:r>
                    </a:p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2018-based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338548"/>
                  </a:ext>
                </a:extLst>
              </a:tr>
              <a:tr h="12432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Mid-year estimates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NHS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2022 data released by February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25701"/>
                  </a:ext>
                </a:extLst>
              </a:tr>
              <a:tr h="1665744">
                <a:tc>
                  <a:txBody>
                    <a:bodyPr/>
                    <a:lstStyle/>
                    <a:p>
                      <a:r>
                        <a:rPr lang="en-GB" sz="2400"/>
                        <a:t>Mid-year estimates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Data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6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029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FFE0-ED27-36C2-28DA-EB3B77B8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NRAC population requirements and data availability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7650DD-857F-5E4B-7AFF-042D2E7E42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240178"/>
              </p:ext>
            </p:extLst>
          </p:nvPr>
        </p:nvGraphicFramePr>
        <p:xfrm>
          <a:off x="715108" y="1462137"/>
          <a:ext cx="10796955" cy="5243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598">
                  <a:extLst>
                    <a:ext uri="{9D8B030D-6E8A-4147-A177-3AD203B41FA5}">
                      <a16:colId xmlns:a16="http://schemas.microsoft.com/office/drawing/2014/main" val="2043544215"/>
                    </a:ext>
                  </a:extLst>
                </a:gridCol>
                <a:gridCol w="1953171">
                  <a:extLst>
                    <a:ext uri="{9D8B030D-6E8A-4147-A177-3AD203B41FA5}">
                      <a16:colId xmlns:a16="http://schemas.microsoft.com/office/drawing/2014/main" val="3899446647"/>
                    </a:ext>
                  </a:extLst>
                </a:gridCol>
                <a:gridCol w="2877671">
                  <a:extLst>
                    <a:ext uri="{9D8B030D-6E8A-4147-A177-3AD203B41FA5}">
                      <a16:colId xmlns:a16="http://schemas.microsoft.com/office/drawing/2014/main" val="68758923"/>
                    </a:ext>
                  </a:extLst>
                </a:gridCol>
                <a:gridCol w="3674515">
                  <a:extLst>
                    <a:ext uri="{9D8B030D-6E8A-4147-A177-3AD203B41FA5}">
                      <a16:colId xmlns:a16="http://schemas.microsoft.com/office/drawing/2014/main" val="1494714231"/>
                    </a:ext>
                  </a:extLst>
                </a:gridCol>
              </a:tblGrid>
              <a:tr h="1091251">
                <a:tc>
                  <a:txBody>
                    <a:bodyPr/>
                    <a:lstStyle/>
                    <a:p>
                      <a:r>
                        <a:rPr lang="en-GB" sz="2400"/>
                        <a:t>Population 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Original proposal for 2025/26 NRAC 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What data is available near 2025/26 NRAC run?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25959"/>
                  </a:ext>
                </a:extLst>
              </a:tr>
              <a:tr h="1243234">
                <a:tc>
                  <a:txBody>
                    <a:bodyPr/>
                    <a:lstStyle/>
                    <a:p>
                      <a:r>
                        <a:rPr lang="en-GB" sz="2400"/>
                        <a:t>Projections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NHS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2018-based</a:t>
                      </a:r>
                    </a:p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2018-based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338548"/>
                  </a:ext>
                </a:extLst>
              </a:tr>
              <a:tr h="12432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Mid-year estimates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NHS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2022 data released by February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25701"/>
                  </a:ext>
                </a:extLst>
              </a:tr>
              <a:tr h="1665744">
                <a:tc>
                  <a:txBody>
                    <a:bodyPr/>
                    <a:lstStyle/>
                    <a:p>
                      <a:r>
                        <a:rPr lang="en-GB" sz="2400"/>
                        <a:t>Mid-year estimates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Data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2022 data released summer 2024</a:t>
                      </a:r>
                      <a:endParaRPr lang="en-GB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6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72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FFE0-ED27-36C2-28DA-EB3B77B8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NRAC population requirements and data availability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7650DD-857F-5E4B-7AFF-042D2E7E42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87200"/>
              </p:ext>
            </p:extLst>
          </p:nvPr>
        </p:nvGraphicFramePr>
        <p:xfrm>
          <a:off x="715108" y="1462137"/>
          <a:ext cx="10796955" cy="5243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598">
                  <a:extLst>
                    <a:ext uri="{9D8B030D-6E8A-4147-A177-3AD203B41FA5}">
                      <a16:colId xmlns:a16="http://schemas.microsoft.com/office/drawing/2014/main" val="2043544215"/>
                    </a:ext>
                  </a:extLst>
                </a:gridCol>
                <a:gridCol w="1953171">
                  <a:extLst>
                    <a:ext uri="{9D8B030D-6E8A-4147-A177-3AD203B41FA5}">
                      <a16:colId xmlns:a16="http://schemas.microsoft.com/office/drawing/2014/main" val="3899446647"/>
                    </a:ext>
                  </a:extLst>
                </a:gridCol>
                <a:gridCol w="2877671">
                  <a:extLst>
                    <a:ext uri="{9D8B030D-6E8A-4147-A177-3AD203B41FA5}">
                      <a16:colId xmlns:a16="http://schemas.microsoft.com/office/drawing/2014/main" val="68758923"/>
                    </a:ext>
                  </a:extLst>
                </a:gridCol>
                <a:gridCol w="3674515">
                  <a:extLst>
                    <a:ext uri="{9D8B030D-6E8A-4147-A177-3AD203B41FA5}">
                      <a16:colId xmlns:a16="http://schemas.microsoft.com/office/drawing/2014/main" val="1494714231"/>
                    </a:ext>
                  </a:extLst>
                </a:gridCol>
              </a:tblGrid>
              <a:tr h="1091251">
                <a:tc>
                  <a:txBody>
                    <a:bodyPr/>
                    <a:lstStyle/>
                    <a:p>
                      <a:r>
                        <a:rPr lang="en-GB" sz="2400"/>
                        <a:t>Population 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Original proposal for 2025/26 NRAC 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What data is available near 2025/26 NRAC run?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25959"/>
                  </a:ext>
                </a:extLst>
              </a:tr>
              <a:tr h="1243234">
                <a:tc>
                  <a:txBody>
                    <a:bodyPr/>
                    <a:lstStyle/>
                    <a:p>
                      <a:r>
                        <a:rPr lang="en-GB" sz="2400"/>
                        <a:t>Projections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NHS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2018-based</a:t>
                      </a:r>
                    </a:p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2018-based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338548"/>
                  </a:ext>
                </a:extLst>
              </a:tr>
              <a:tr h="12432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Mid-year estimates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NHS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2022 data released by February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25701"/>
                  </a:ext>
                </a:extLst>
              </a:tr>
              <a:tr h="1665744">
                <a:tc>
                  <a:txBody>
                    <a:bodyPr/>
                    <a:lstStyle/>
                    <a:p>
                      <a:r>
                        <a:rPr lang="en-GB" sz="2400"/>
                        <a:t>Mid-year estimates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Data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2022 data released summer 2024 </a:t>
                      </a:r>
                      <a:r>
                        <a:rPr lang="en-GB" sz="2400" b="1" dirty="0"/>
                        <a:t>but census data available by May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6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82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8785-218C-531E-F98E-2DF6C941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Further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DB675-554A-6559-F0A5-BEB60518B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1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GB"/>
              <a:t>PHS to continue to investigate population data and submit paper to TAGRA early next year:</a:t>
            </a:r>
          </a:p>
          <a:p>
            <a:pPr lvl="1">
              <a:spcAft>
                <a:spcPts val="700"/>
              </a:spcAft>
              <a:buFont typeface="Symbol" panose="05050102010706020507" pitchFamily="18" charset="2"/>
              <a:buChar char="-"/>
            </a:pPr>
            <a:r>
              <a:rPr lang="en-GB"/>
              <a:t>Summarise initial findings explained today</a:t>
            </a:r>
          </a:p>
          <a:p>
            <a:pPr lvl="1">
              <a:spcAft>
                <a:spcPts val="700"/>
              </a:spcAft>
              <a:buFont typeface="Symbol" panose="05050102010706020507" pitchFamily="18" charset="2"/>
              <a:buChar char="-"/>
            </a:pPr>
            <a:r>
              <a:rPr lang="en-GB"/>
              <a:t>Investigate rebasing populations at council area instead of NHS Board level</a:t>
            </a:r>
          </a:p>
          <a:p>
            <a:pPr lvl="1">
              <a:spcAft>
                <a:spcPts val="700"/>
              </a:spcAft>
              <a:buFont typeface="Symbol" panose="05050102010706020507" pitchFamily="18" charset="2"/>
              <a:buChar char="-"/>
            </a:pPr>
            <a:r>
              <a:rPr lang="en-GB"/>
              <a:t>Recommend an approach for the 2025/26 NRAC run</a:t>
            </a:r>
          </a:p>
          <a:p>
            <a:pPr lvl="1">
              <a:spcAft>
                <a:spcPts val="700"/>
              </a:spcAft>
              <a:buFont typeface="Symbol" panose="05050102010706020507" pitchFamily="18" charset="2"/>
              <a:buChar char="-"/>
            </a:pPr>
            <a:r>
              <a:rPr lang="en-GB"/>
              <a:t>Once population data to be used is agreed, calculate population shares for 2025/26 and share with TAGRA members</a:t>
            </a:r>
          </a:p>
          <a:p>
            <a:pPr lvl="1">
              <a:spcAft>
                <a:spcPts val="700"/>
              </a:spcAft>
            </a:pPr>
            <a:endParaRPr lang="en-GB"/>
          </a:p>
          <a:p>
            <a:pPr lvl="1">
              <a:spcAft>
                <a:spcPts val="700"/>
              </a:spcAft>
            </a:pPr>
            <a:endParaRPr lang="en-GB"/>
          </a:p>
          <a:p>
            <a:pPr lvl="1">
              <a:spcAft>
                <a:spcPts val="700"/>
              </a:spcAft>
            </a:pPr>
            <a:endParaRPr lang="en-GB"/>
          </a:p>
          <a:p>
            <a:pPr lvl="1">
              <a:spcAft>
                <a:spcPts val="700"/>
              </a:spcAft>
            </a:pP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819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8785-218C-531E-F98E-2DF6C941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DB675-554A-6559-F0A5-BEB60518B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1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GB"/>
              <a:t>Initial thoughts on items discussed today?</a:t>
            </a:r>
          </a:p>
          <a:p>
            <a:pPr>
              <a:spcAft>
                <a:spcPts val="700"/>
              </a:spcAft>
            </a:pPr>
            <a:r>
              <a:rPr lang="en-GB"/>
              <a:t>Do TAGRA agree that PHS should incorporate the 2022 census results as much as possible into the 2025/26 NRAC run?</a:t>
            </a:r>
          </a:p>
          <a:p>
            <a:pPr>
              <a:spcAft>
                <a:spcPts val="700"/>
              </a:spcAft>
            </a:pPr>
            <a:r>
              <a:rPr lang="en-GB"/>
              <a:t>Is it feasible to consider delaying the NRAC publication from May until July 2024 to allow us to apply the most up-to-date age-sex distribution (using the census data zone data?)</a:t>
            </a:r>
          </a:p>
          <a:p>
            <a:pPr>
              <a:spcAft>
                <a:spcPts val="700"/>
              </a:spcAft>
            </a:pPr>
            <a:r>
              <a:rPr lang="en-GB"/>
              <a:t>Any other questions?</a:t>
            </a:r>
          </a:p>
          <a:p>
            <a:pPr lvl="1">
              <a:spcAft>
                <a:spcPts val="700"/>
              </a:spcAft>
            </a:pPr>
            <a:endParaRPr lang="en-GB"/>
          </a:p>
          <a:p>
            <a:pPr lvl="1">
              <a:spcAft>
                <a:spcPts val="700"/>
              </a:spcAft>
            </a:pP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6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712C-22CE-5B0A-BA05-6EE1F81F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2022/23 Cost Book submission timescales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28DCC6-D2A4-229E-4A37-EDE9563C2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2452"/>
            <a:ext cx="8345557" cy="441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53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8785-218C-531E-F98E-2DF6C941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Submission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DB675-554A-6559-F0A5-BEB60518B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1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GB" dirty="0"/>
              <a:t>4 NHS Boards submitted by the 27</a:t>
            </a:r>
            <a:r>
              <a:rPr lang="en-GB" baseline="30000" dirty="0"/>
              <a:t>th</a:t>
            </a:r>
            <a:r>
              <a:rPr lang="en-GB" dirty="0"/>
              <a:t> October deadline</a:t>
            </a:r>
          </a:p>
          <a:p>
            <a:pPr>
              <a:spcAft>
                <a:spcPts val="700"/>
              </a:spcAft>
            </a:pPr>
            <a:r>
              <a:rPr lang="en-GB" dirty="0"/>
              <a:t>As of 14</a:t>
            </a:r>
            <a:r>
              <a:rPr lang="en-GB" baseline="30000" dirty="0"/>
              <a:t>th</a:t>
            </a:r>
            <a:r>
              <a:rPr lang="en-GB" dirty="0"/>
              <a:t> November:</a:t>
            </a:r>
          </a:p>
          <a:p>
            <a:pPr lvl="1">
              <a:spcAft>
                <a:spcPts val="700"/>
              </a:spcAft>
              <a:buFont typeface="Symbol" panose="05050102010706020507" pitchFamily="18" charset="2"/>
              <a:buChar char="-"/>
            </a:pPr>
            <a:r>
              <a:rPr lang="en-GB" dirty="0"/>
              <a:t>9 Boards have submitted all data and are being checked</a:t>
            </a:r>
          </a:p>
          <a:p>
            <a:pPr lvl="1">
              <a:spcAft>
                <a:spcPts val="700"/>
              </a:spcAft>
              <a:buFont typeface="Symbol" panose="05050102010706020507" pitchFamily="18" charset="2"/>
              <a:buChar char="-"/>
            </a:pPr>
            <a:r>
              <a:rPr lang="en-GB" dirty="0"/>
              <a:t>2 Boards have submitted partial data</a:t>
            </a:r>
          </a:p>
          <a:p>
            <a:pPr lvl="1">
              <a:spcAft>
                <a:spcPts val="700"/>
              </a:spcAft>
              <a:buFont typeface="Symbol" panose="05050102010706020507" pitchFamily="18" charset="2"/>
              <a:buChar char="-"/>
            </a:pPr>
            <a:r>
              <a:rPr lang="en-GB" dirty="0"/>
              <a:t>3 Boards have </a:t>
            </a:r>
            <a:r>
              <a:rPr lang="en-GB"/>
              <a:t>not yet submitted any </a:t>
            </a:r>
            <a:r>
              <a:rPr lang="en-GB" dirty="0"/>
              <a:t>data</a:t>
            </a:r>
          </a:p>
          <a:p>
            <a:pPr>
              <a:spcAft>
                <a:spcPts val="700"/>
              </a:spcAft>
            </a:pPr>
            <a:endParaRPr lang="en-GB" dirty="0"/>
          </a:p>
          <a:p>
            <a:pPr lvl="1">
              <a:spcAft>
                <a:spcPts val="700"/>
              </a:spcAft>
            </a:pPr>
            <a:endParaRPr lang="en-GB" dirty="0"/>
          </a:p>
          <a:p>
            <a:pPr lvl="1">
              <a:spcAft>
                <a:spcPts val="700"/>
              </a:spcAft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75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8785-218C-531E-F98E-2DF6C941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DB675-554A-6559-F0A5-BEB60518B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1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GB"/>
              <a:t>Where is population data used in the Formula?</a:t>
            </a:r>
          </a:p>
          <a:p>
            <a:pPr>
              <a:spcAft>
                <a:spcPts val="700"/>
              </a:spcAft>
            </a:pPr>
            <a:r>
              <a:rPr lang="en-GB"/>
              <a:t>What population data is needed?</a:t>
            </a:r>
          </a:p>
          <a:p>
            <a:pPr>
              <a:spcAft>
                <a:spcPts val="700"/>
              </a:spcAft>
            </a:pPr>
            <a:r>
              <a:rPr lang="en-GB"/>
              <a:t>Comparison of 2022 census results and 2021 population mid-year estimates (MYEs)</a:t>
            </a:r>
          </a:p>
          <a:p>
            <a:pPr>
              <a:spcAft>
                <a:spcPts val="700"/>
              </a:spcAft>
            </a:pPr>
            <a:r>
              <a:rPr lang="en-GB"/>
              <a:t>Reconsider what population data could be used in 2025/26 NRAC run</a:t>
            </a:r>
          </a:p>
          <a:p>
            <a:pPr>
              <a:spcAft>
                <a:spcPts val="700"/>
              </a:spcAft>
            </a:pPr>
            <a:r>
              <a:rPr lang="en-GB"/>
              <a:t>Further work</a:t>
            </a:r>
          </a:p>
          <a:p>
            <a:pPr>
              <a:spcAft>
                <a:spcPts val="700"/>
              </a:spcAft>
            </a:pPr>
            <a:r>
              <a:rPr lang="en-GB"/>
              <a:t>Discussion</a:t>
            </a:r>
          </a:p>
          <a:p>
            <a:pPr>
              <a:spcAft>
                <a:spcPts val="700"/>
              </a:spcAft>
            </a:pPr>
            <a:endParaRPr lang="en-GB"/>
          </a:p>
          <a:p>
            <a:pPr>
              <a:spcAft>
                <a:spcPts val="700"/>
              </a:spcAft>
            </a:pPr>
            <a:endParaRPr lang="en-GB"/>
          </a:p>
          <a:p>
            <a:pPr lvl="1">
              <a:spcAft>
                <a:spcPts val="700"/>
              </a:spcAft>
            </a:pPr>
            <a:endParaRPr lang="en-GB"/>
          </a:p>
          <a:p>
            <a:pPr lvl="1">
              <a:spcAft>
                <a:spcPts val="700"/>
              </a:spcAft>
            </a:pP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1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8785-218C-531E-F98E-2DF6C941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Where is population data used in the Formula?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DB675-554A-6559-F0A5-BEB60518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16C4057-7ED5-1825-F0C8-88BB7CD1A8D8}"/>
              </a:ext>
            </a:extLst>
          </p:cNvPr>
          <p:cNvGraphicFramePr/>
          <p:nvPr/>
        </p:nvGraphicFramePr>
        <p:xfrm>
          <a:off x="2380405" y="1800676"/>
          <a:ext cx="7255222" cy="254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rrow: Up 6">
            <a:extLst>
              <a:ext uri="{FF2B5EF4-FFF2-40B4-BE49-F238E27FC236}">
                <a16:creationId xmlns:a16="http://schemas.microsoft.com/office/drawing/2014/main" id="{361EE659-10E0-0191-BFE3-9EF0CCE25A5C}"/>
              </a:ext>
            </a:extLst>
          </p:cNvPr>
          <p:cNvSpPr/>
          <p:nvPr/>
        </p:nvSpPr>
        <p:spPr>
          <a:xfrm>
            <a:off x="2720340" y="3871877"/>
            <a:ext cx="765810" cy="93726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974C0AA0-E1AD-AD6A-140E-277BAE25D86B}"/>
              </a:ext>
            </a:extLst>
          </p:cNvPr>
          <p:cNvSpPr/>
          <p:nvPr/>
        </p:nvSpPr>
        <p:spPr>
          <a:xfrm>
            <a:off x="4262545" y="3871877"/>
            <a:ext cx="765810" cy="93726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B0B6EC-0A38-39D2-E883-8C9FE0349933}"/>
              </a:ext>
            </a:extLst>
          </p:cNvPr>
          <p:cNvSpPr txBox="1"/>
          <p:nvPr/>
        </p:nvSpPr>
        <p:spPr>
          <a:xfrm>
            <a:off x="2640330" y="4846718"/>
            <a:ext cx="269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/>
              <a:t>Population data pivotal to these Formula components</a:t>
            </a:r>
          </a:p>
        </p:txBody>
      </p:sp>
    </p:spTree>
    <p:extLst>
      <p:ext uri="{BB962C8B-B14F-4D97-AF65-F5344CB8AC3E}">
        <p14:creationId xmlns:p14="http://schemas.microsoft.com/office/powerpoint/2010/main" val="28719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8B751F7-067C-CA87-209D-D0ECF6055C3E}"/>
              </a:ext>
            </a:extLst>
          </p:cNvPr>
          <p:cNvSpPr txBox="1"/>
          <p:nvPr/>
        </p:nvSpPr>
        <p:spPr>
          <a:xfrm>
            <a:off x="407361" y="323850"/>
            <a:ext cx="530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00B0F0"/>
                </a:solidFill>
              </a:rPr>
              <a:t>Population share 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B49CB7-0F9C-27CA-4EC3-689680D2D333}"/>
              </a:ext>
            </a:extLst>
          </p:cNvPr>
          <p:cNvSpPr txBox="1"/>
          <p:nvPr/>
        </p:nvSpPr>
        <p:spPr>
          <a:xfrm>
            <a:off x="1423351" y="965098"/>
            <a:ext cx="2811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Projections</a:t>
            </a:r>
          </a:p>
          <a:p>
            <a:pPr algn="ctr"/>
            <a:r>
              <a:rPr lang="en-GB" sz="2400" dirty="0"/>
              <a:t>Mid-year estimates</a:t>
            </a:r>
          </a:p>
          <a:p>
            <a:pPr algn="ctr"/>
            <a:r>
              <a:rPr lang="en-GB" sz="2400" dirty="0"/>
              <a:t>(NHS Board level)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BCFF4A7-02AF-DA55-594E-938AA8C5B244}"/>
              </a:ext>
            </a:extLst>
          </p:cNvPr>
          <p:cNvSpPr/>
          <p:nvPr/>
        </p:nvSpPr>
        <p:spPr>
          <a:xfrm>
            <a:off x="2649727" y="2230279"/>
            <a:ext cx="358346" cy="6549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A0700-980A-412E-84CD-919187D273F9}"/>
              </a:ext>
            </a:extLst>
          </p:cNvPr>
          <p:cNvSpPr txBox="1"/>
          <p:nvPr/>
        </p:nvSpPr>
        <p:spPr>
          <a:xfrm>
            <a:off x="1423350" y="2894620"/>
            <a:ext cx="281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7030A0"/>
                </a:solidFill>
              </a:rPr>
              <a:t>Rebased population </a:t>
            </a:r>
            <a:r>
              <a:rPr lang="en-GB" sz="2400" dirty="0"/>
              <a:t>per NHS Board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F0E177-E6BA-407E-755D-BCBC32D4526D}"/>
              </a:ext>
            </a:extLst>
          </p:cNvPr>
          <p:cNvCxnSpPr/>
          <p:nvPr/>
        </p:nvCxnSpPr>
        <p:spPr>
          <a:xfrm>
            <a:off x="5932170" y="240030"/>
            <a:ext cx="0" cy="5549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Down 1">
            <a:extLst>
              <a:ext uri="{FF2B5EF4-FFF2-40B4-BE49-F238E27FC236}">
                <a16:creationId xmlns:a16="http://schemas.microsoft.com/office/drawing/2014/main" id="{15D5FF0C-EB21-08A2-BF79-63FAE5F38C41}"/>
              </a:ext>
            </a:extLst>
          </p:cNvPr>
          <p:cNvSpPr/>
          <p:nvPr/>
        </p:nvSpPr>
        <p:spPr>
          <a:xfrm>
            <a:off x="2649727" y="3885523"/>
            <a:ext cx="358346" cy="6549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9EFC5B-B746-1575-B414-99C2CAD52DD9}"/>
              </a:ext>
            </a:extLst>
          </p:cNvPr>
          <p:cNvSpPr txBox="1"/>
          <p:nvPr/>
        </p:nvSpPr>
        <p:spPr>
          <a:xfrm>
            <a:off x="1423350" y="4695113"/>
            <a:ext cx="281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Population share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B11FA7-AA1B-CA0C-CED1-860C9EDEBA22}"/>
              </a:ext>
            </a:extLst>
          </p:cNvPr>
          <p:cNvSpPr txBox="1"/>
          <p:nvPr/>
        </p:nvSpPr>
        <p:spPr>
          <a:xfrm>
            <a:off x="7002548" y="323850"/>
            <a:ext cx="384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00B0F0"/>
                </a:solidFill>
              </a:rPr>
              <a:t>Age-sex requirements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951F3C-13BD-A2A6-825D-94C30048B71D}"/>
              </a:ext>
            </a:extLst>
          </p:cNvPr>
          <p:cNvSpPr txBox="1"/>
          <p:nvPr/>
        </p:nvSpPr>
        <p:spPr>
          <a:xfrm>
            <a:off x="6259831" y="1307218"/>
            <a:ext cx="5328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7030A0"/>
                </a:solidFill>
              </a:rPr>
              <a:t>Rebased population </a:t>
            </a:r>
            <a:r>
              <a:rPr lang="en-GB" sz="2400" dirty="0"/>
              <a:t>(NHS Board level)</a:t>
            </a:r>
          </a:p>
          <a:p>
            <a:pPr algn="ctr"/>
            <a:r>
              <a:rPr lang="en-GB" sz="2400" dirty="0"/>
              <a:t>Age-sex distribution from mid-year estimates (data zone) </a:t>
            </a:r>
          </a:p>
          <a:p>
            <a:pPr algn="ctr"/>
            <a:endParaRPr lang="en-GB" sz="2400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5619B40-F6EB-9098-96EB-A7B3B34CB4BC}"/>
              </a:ext>
            </a:extLst>
          </p:cNvPr>
          <p:cNvSpPr/>
          <p:nvPr/>
        </p:nvSpPr>
        <p:spPr>
          <a:xfrm>
            <a:off x="8745148" y="2668395"/>
            <a:ext cx="358346" cy="6549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1B357-305D-104C-2F3F-EE5A063A1A28}"/>
              </a:ext>
            </a:extLst>
          </p:cNvPr>
          <p:cNvSpPr txBox="1"/>
          <p:nvPr/>
        </p:nvSpPr>
        <p:spPr>
          <a:xfrm>
            <a:off x="7518771" y="3494784"/>
            <a:ext cx="281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Rebased population per data zone by age and sex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BD12F5-1414-289D-C7A1-249E58D9B91D}"/>
              </a:ext>
            </a:extLst>
          </p:cNvPr>
          <p:cNvCxnSpPr>
            <a:cxnSpLocks/>
          </p:cNvCxnSpPr>
          <p:nvPr/>
        </p:nvCxnSpPr>
        <p:spPr>
          <a:xfrm flipV="1">
            <a:off x="4134978" y="1576263"/>
            <a:ext cx="2364145" cy="160956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16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6925D-FAEE-C7AC-8D42-15B1D478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Mid-year estimate calculation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B9466D-E68F-415A-66F2-F77E59891AF2}"/>
              </a:ext>
            </a:extLst>
          </p:cNvPr>
          <p:cNvGrpSpPr/>
          <p:nvPr/>
        </p:nvGrpSpPr>
        <p:grpSpPr>
          <a:xfrm>
            <a:off x="1579792" y="2107935"/>
            <a:ext cx="8277083" cy="2642129"/>
            <a:chOff x="208192" y="2318902"/>
            <a:chExt cx="8277083" cy="26421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85BCBB-31B6-2419-7BB4-6C85ADFDB365}"/>
                </a:ext>
              </a:extLst>
            </p:cNvPr>
            <p:cNvSpPr txBox="1"/>
            <p:nvPr/>
          </p:nvSpPr>
          <p:spPr>
            <a:xfrm>
              <a:off x="238601" y="2318903"/>
              <a:ext cx="1097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>
                  <a:solidFill>
                    <a:srgbClr val="00B0F0"/>
                  </a:solidFill>
                </a:rPr>
                <a:t> 2011 </a:t>
              </a:r>
            </a:p>
            <a:p>
              <a:pPr algn="ctr"/>
              <a:r>
                <a:rPr lang="en-GB" sz="2400">
                  <a:solidFill>
                    <a:srgbClr val="00B0F0"/>
                  </a:solidFill>
                </a:rPr>
                <a:t>census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4CC5B8CE-B996-F702-C695-97D861BADF1C}"/>
                </a:ext>
              </a:extLst>
            </p:cNvPr>
            <p:cNvSpPr/>
            <p:nvPr/>
          </p:nvSpPr>
          <p:spPr>
            <a:xfrm>
              <a:off x="1335881" y="2579167"/>
              <a:ext cx="548640" cy="26552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C82991-9470-2E91-6AD9-0AF215B3C75D}"/>
                </a:ext>
              </a:extLst>
            </p:cNvPr>
            <p:cNvSpPr txBox="1"/>
            <p:nvPr/>
          </p:nvSpPr>
          <p:spPr>
            <a:xfrm>
              <a:off x="1947386" y="2318903"/>
              <a:ext cx="9029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>
                  <a:solidFill>
                    <a:srgbClr val="002060"/>
                  </a:solidFill>
                </a:rPr>
                <a:t>2011 </a:t>
              </a:r>
            </a:p>
            <a:p>
              <a:pPr algn="ctr"/>
              <a:r>
                <a:rPr lang="en-GB" sz="2400">
                  <a:solidFill>
                    <a:srgbClr val="002060"/>
                  </a:solidFill>
                </a:rPr>
                <a:t>MYE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7939B890-C1C1-8011-D2B5-4F12DA4AA764}"/>
                </a:ext>
              </a:extLst>
            </p:cNvPr>
            <p:cNvSpPr/>
            <p:nvPr/>
          </p:nvSpPr>
          <p:spPr>
            <a:xfrm>
              <a:off x="2867501" y="2579167"/>
              <a:ext cx="548640" cy="26552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371A08-6D48-6F0D-C297-E716295B0A36}"/>
                </a:ext>
              </a:extLst>
            </p:cNvPr>
            <p:cNvSpPr txBox="1"/>
            <p:nvPr/>
          </p:nvSpPr>
          <p:spPr>
            <a:xfrm>
              <a:off x="3461861" y="2318903"/>
              <a:ext cx="9029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>
                  <a:solidFill>
                    <a:srgbClr val="002060"/>
                  </a:solidFill>
                </a:rPr>
                <a:t>2012 </a:t>
              </a:r>
            </a:p>
            <a:p>
              <a:pPr algn="ctr"/>
              <a:r>
                <a:rPr lang="en-GB" sz="2400">
                  <a:solidFill>
                    <a:srgbClr val="002060"/>
                  </a:solidFill>
                </a:rPr>
                <a:t>MYE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FEB24E-72A7-18F7-52CC-C88F8B375A0E}"/>
                </a:ext>
              </a:extLst>
            </p:cNvPr>
            <p:cNvSpPr txBox="1"/>
            <p:nvPr/>
          </p:nvSpPr>
          <p:spPr>
            <a:xfrm>
              <a:off x="5594508" y="2318902"/>
              <a:ext cx="9029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>
                  <a:solidFill>
                    <a:srgbClr val="002060"/>
                  </a:solidFill>
                </a:rPr>
                <a:t>2020 </a:t>
              </a:r>
            </a:p>
            <a:p>
              <a:pPr algn="ctr"/>
              <a:r>
                <a:rPr lang="en-GB" sz="2400">
                  <a:solidFill>
                    <a:srgbClr val="002060"/>
                  </a:solidFill>
                </a:rPr>
                <a:t>MYE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6192AE1E-2916-D778-8103-65BF7330AB39}"/>
                </a:ext>
              </a:extLst>
            </p:cNvPr>
            <p:cNvSpPr/>
            <p:nvPr/>
          </p:nvSpPr>
          <p:spPr>
            <a:xfrm>
              <a:off x="6507002" y="2579167"/>
              <a:ext cx="548640" cy="26552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B05D88-0485-600E-AFCE-1DE9926E8A0E}"/>
                </a:ext>
              </a:extLst>
            </p:cNvPr>
            <p:cNvSpPr txBox="1"/>
            <p:nvPr/>
          </p:nvSpPr>
          <p:spPr>
            <a:xfrm>
              <a:off x="7043262" y="2342615"/>
              <a:ext cx="9029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>
                  <a:solidFill>
                    <a:srgbClr val="002060"/>
                  </a:solidFill>
                </a:rPr>
                <a:t>2021 </a:t>
              </a:r>
            </a:p>
            <a:p>
              <a:pPr algn="ctr"/>
              <a:r>
                <a:rPr lang="en-GB" sz="2400">
                  <a:solidFill>
                    <a:srgbClr val="002060"/>
                  </a:solidFill>
                </a:rPr>
                <a:t>MYE</a:t>
              </a: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E5C05C6A-12DA-9CAD-7AE0-30B88B32E8B4}"/>
                </a:ext>
              </a:extLst>
            </p:cNvPr>
            <p:cNvSpPr/>
            <p:nvPr/>
          </p:nvSpPr>
          <p:spPr>
            <a:xfrm rot="5400000">
              <a:off x="4639508" y="849419"/>
              <a:ext cx="662221" cy="5783716"/>
            </a:xfrm>
            <a:prstGeom prst="rightBrac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F4EA15-4E3C-33BF-BDBA-23B62C2E2487}"/>
                </a:ext>
              </a:extLst>
            </p:cNvPr>
            <p:cNvSpPr txBox="1"/>
            <p:nvPr/>
          </p:nvSpPr>
          <p:spPr>
            <a:xfrm>
              <a:off x="2078760" y="4314700"/>
              <a:ext cx="6406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/>
                <a:t>The census is used as the basis to calculate the MYEs with adjustments made each year for births, deaths and migration.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91F8F55-6269-8144-06D1-C444ED049572}"/>
                </a:ext>
              </a:extLst>
            </p:cNvPr>
            <p:cNvCxnSpPr>
              <a:cxnSpLocks/>
            </p:cNvCxnSpPr>
            <p:nvPr/>
          </p:nvCxnSpPr>
          <p:spPr>
            <a:xfrm>
              <a:off x="4545806" y="2737810"/>
              <a:ext cx="982028" cy="0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35FC9B-07FA-F5D1-B508-266987602D98}"/>
                </a:ext>
              </a:extLst>
            </p:cNvPr>
            <p:cNvSpPr txBox="1"/>
            <p:nvPr/>
          </p:nvSpPr>
          <p:spPr>
            <a:xfrm>
              <a:off x="208192" y="3146602"/>
              <a:ext cx="1535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/>
                <a:t>Starting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86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C41C6C-AEC8-1DEE-EEAB-FF43F668A118}"/>
              </a:ext>
            </a:extLst>
          </p:cNvPr>
          <p:cNvSpPr txBox="1"/>
          <p:nvPr/>
        </p:nvSpPr>
        <p:spPr>
          <a:xfrm>
            <a:off x="9281941" y="891336"/>
            <a:ext cx="3166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/>
              <a:t>2022 census shows total Scotland population is </a:t>
            </a:r>
            <a:r>
              <a:rPr lang="en-GB" b="1" i="1"/>
              <a:t>43,300</a:t>
            </a:r>
            <a:r>
              <a:rPr lang="en-GB" i="1"/>
              <a:t> </a:t>
            </a:r>
            <a:r>
              <a:rPr lang="en-GB" b="1" i="1"/>
              <a:t>less</a:t>
            </a:r>
            <a:r>
              <a:rPr lang="en-GB" i="1"/>
              <a:t> than 2021 MYEs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94900-2728-C1A9-10E8-5EC9EE6A3129}"/>
              </a:ext>
            </a:extLst>
          </p:cNvPr>
          <p:cNvSpPr txBox="1"/>
          <p:nvPr/>
        </p:nvSpPr>
        <p:spPr>
          <a:xfrm>
            <a:off x="232459" y="261002"/>
            <a:ext cx="883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</a:rPr>
              <a:t>Difference between 2022 census and 2021 mid-year estimates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34090A-F5C6-4AAA-76DF-7D94C5616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59" y="891336"/>
            <a:ext cx="8934411" cy="497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6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23058A-CA23-55F9-DA04-D06C7E887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900"/>
            <a:ext cx="12170156" cy="6456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F9197C-6A08-9ECB-2DE9-28ED30F962A3}"/>
              </a:ext>
            </a:extLst>
          </p:cNvPr>
          <p:cNvSpPr txBox="1"/>
          <p:nvPr/>
        </p:nvSpPr>
        <p:spPr>
          <a:xfrm>
            <a:off x="2696307" y="2259651"/>
            <a:ext cx="123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>
                <a:solidFill>
                  <a:srgbClr val="00B0F0"/>
                </a:solidFill>
              </a:rPr>
              <a:t>+ 0.2%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E7639B-AF75-C985-5DB2-315767A249FB}"/>
              </a:ext>
            </a:extLst>
          </p:cNvPr>
          <p:cNvSpPr txBox="1"/>
          <p:nvPr/>
        </p:nvSpPr>
        <p:spPr>
          <a:xfrm>
            <a:off x="8475786" y="4688015"/>
            <a:ext cx="123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B0F0"/>
                </a:solidFill>
              </a:rPr>
              <a:t>- 0.2%</a:t>
            </a:r>
          </a:p>
        </p:txBody>
      </p:sp>
    </p:spTree>
    <p:extLst>
      <p:ext uri="{BB962C8B-B14F-4D97-AF65-F5344CB8AC3E}">
        <p14:creationId xmlns:p14="http://schemas.microsoft.com/office/powerpoint/2010/main" val="213382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80496A-1A8C-2703-71B5-676AE7C45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804"/>
            <a:ext cx="12158374" cy="64277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180113-4124-47D1-13E9-C32A7B40E839}"/>
              </a:ext>
            </a:extLst>
          </p:cNvPr>
          <p:cNvSpPr txBox="1"/>
          <p:nvPr/>
        </p:nvSpPr>
        <p:spPr>
          <a:xfrm>
            <a:off x="3059724" y="2013466"/>
            <a:ext cx="123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>
                <a:solidFill>
                  <a:srgbClr val="00B0F0"/>
                </a:solidFill>
              </a:rPr>
              <a:t>+ 0.6%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76E51-29AE-5339-C29A-A4012EDF4E23}"/>
              </a:ext>
            </a:extLst>
          </p:cNvPr>
          <p:cNvSpPr txBox="1"/>
          <p:nvPr/>
        </p:nvSpPr>
        <p:spPr>
          <a:xfrm>
            <a:off x="8651630" y="3877435"/>
            <a:ext cx="123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>
                <a:solidFill>
                  <a:srgbClr val="00B0F0"/>
                </a:solidFill>
              </a:rPr>
              <a:t>- 0.6%</a:t>
            </a:r>
          </a:p>
        </p:txBody>
      </p:sp>
    </p:spTree>
    <p:extLst>
      <p:ext uri="{BB962C8B-B14F-4D97-AF65-F5344CB8AC3E}">
        <p14:creationId xmlns:p14="http://schemas.microsoft.com/office/powerpoint/2010/main" val="162340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994709-F540-A81A-F9D0-D33367666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285"/>
            <a:ext cx="12173052" cy="6433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180113-4124-47D1-13E9-C32A7B40E839}"/>
              </a:ext>
            </a:extLst>
          </p:cNvPr>
          <p:cNvSpPr txBox="1"/>
          <p:nvPr/>
        </p:nvSpPr>
        <p:spPr>
          <a:xfrm>
            <a:off x="3059724" y="2013466"/>
            <a:ext cx="123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>
                <a:solidFill>
                  <a:srgbClr val="00B0F0"/>
                </a:solidFill>
              </a:rPr>
              <a:t>+ 0.6%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76E51-29AE-5339-C29A-A4012EDF4E23}"/>
              </a:ext>
            </a:extLst>
          </p:cNvPr>
          <p:cNvSpPr txBox="1"/>
          <p:nvPr/>
        </p:nvSpPr>
        <p:spPr>
          <a:xfrm>
            <a:off x="8651630" y="3877435"/>
            <a:ext cx="123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>
                <a:solidFill>
                  <a:srgbClr val="00B0F0"/>
                </a:solidFill>
              </a:rPr>
              <a:t>- 0.6%</a:t>
            </a:r>
          </a:p>
        </p:txBody>
      </p:sp>
    </p:spTree>
    <p:extLst>
      <p:ext uri="{BB962C8B-B14F-4D97-AF65-F5344CB8AC3E}">
        <p14:creationId xmlns:p14="http://schemas.microsoft.com/office/powerpoint/2010/main" val="12462108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4116A9B-31A0-4778-AFF9-0E57A2ABC30F}" vid="{44910B0E-AC19-4562-99DC-B6D6F749B9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a3826f81-0d89-4c84-92ed-abf8725452f5">Presentations</Document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5DBF100CB70243AB23218DAC14F371" ma:contentTypeVersion="4" ma:contentTypeDescription="Create a new document." ma:contentTypeScope="" ma:versionID="64f6c6a7ffe5ef1276bfbf967122669d">
  <xsd:schema xmlns:xsd="http://www.w3.org/2001/XMLSchema" xmlns:xs="http://www.w3.org/2001/XMLSchema" xmlns:p="http://schemas.microsoft.com/office/2006/metadata/properties" xmlns:ns2="a3826f81-0d89-4c84-92ed-abf8725452f5" targetNamespace="http://schemas.microsoft.com/office/2006/metadata/properties" ma:root="true" ma:fieldsID="94549231d181971aac231051b20824f6" ns2:_="">
    <xsd:import namespace="a3826f81-0d89-4c84-92ed-abf8725452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ocumenttyp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26f81-0d89-4c84-92ed-abf8725452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ocumenttype" ma:index="10" nillable="true" ma:displayName="Document type" ma:description="what type of document is this?" ma:format="Dropdown" ma:internalName="Documenttype">
      <xsd:simpleType>
        <xsd:restriction base="dms:Choice">
          <xsd:enumeration value="SOPs"/>
          <xsd:enumeration value="Planning"/>
          <xsd:enumeration value="Population analysis"/>
          <xsd:enumeration value="R documentation"/>
          <xsd:enumeration value="TAGRA"/>
          <xsd:enumeration value="Presentations"/>
          <xsd:enumeration value="AST"/>
        </xsd:restriction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6B120D-A0FB-4DD8-992E-3D48283A8A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73297F-598B-4DCB-BCE9-E508A25225E1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a3826f81-0d89-4c84-92ed-abf8725452f5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5C31F4-29A1-4585-9269-A23EB09C4B87}">
  <ds:schemaRefs>
    <ds:schemaRef ds:uri="a3826f81-0d89-4c84-92ed-abf8725452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phs-powerpoint-master-template-16to9 (2)</Template>
  <TotalTime>21</TotalTime>
  <Words>599</Words>
  <Application>Microsoft Office PowerPoint</Application>
  <PresentationFormat>Widescreen</PresentationFormat>
  <Paragraphs>155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Symbol</vt:lpstr>
      <vt:lpstr>Custom Design</vt:lpstr>
      <vt:lpstr>NRAC: Population data available for 2025/26 formula run</vt:lpstr>
      <vt:lpstr>Overview</vt:lpstr>
      <vt:lpstr>Where is population data used in the Formula?</vt:lpstr>
      <vt:lpstr>PowerPoint Presentation</vt:lpstr>
      <vt:lpstr>Mid-year estimate calculation</vt:lpstr>
      <vt:lpstr>PowerPoint Presentation</vt:lpstr>
      <vt:lpstr>PowerPoint Presentation</vt:lpstr>
      <vt:lpstr>PowerPoint Presentation</vt:lpstr>
      <vt:lpstr>PowerPoint Presentation</vt:lpstr>
      <vt:lpstr>NRAC population requirements and data availability</vt:lpstr>
      <vt:lpstr>NRAC population requirements and data availability</vt:lpstr>
      <vt:lpstr>NRAC population requirements and data availability</vt:lpstr>
      <vt:lpstr>NRAC population requirements and data availability</vt:lpstr>
      <vt:lpstr>Further work</vt:lpstr>
      <vt:lpstr>Discussion</vt:lpstr>
      <vt:lpstr>2022/23 Cost Book submission timescales</vt:lpstr>
      <vt:lpstr>Submission progress</vt:lpstr>
    </vt:vector>
  </TitlesOfParts>
  <Company>NHSS National Services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NRAC: Options for publication of 2025/26 shares</dc:title>
  <dc:creator>Martin McKenna</dc:creator>
  <cp:lastModifiedBy>Iona Mayhew</cp:lastModifiedBy>
  <cp:revision>3</cp:revision>
  <dcterms:created xsi:type="dcterms:W3CDTF">2023-06-02T11:52:17Z</dcterms:created>
  <dcterms:modified xsi:type="dcterms:W3CDTF">2023-11-15T10:31:51Z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0x0101004A5DBF100CB70243AB23218DAC14F371</vt:lpwstr>
  </property>
</Properties>
</file>